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305" r:id="rId2"/>
    <p:sldId id="425" r:id="rId3"/>
    <p:sldId id="424" r:id="rId4"/>
    <p:sldId id="427" r:id="rId5"/>
    <p:sldId id="426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FB6D8590-C1EA-D040-A5F4-E43AA8EFCE2A}">
          <p14:sldIdLst>
            <p14:sldId id="305"/>
            <p14:sldId id="425"/>
            <p14:sldId id="424"/>
            <p14:sldId id="427"/>
            <p14:sldId id="426"/>
          </p14:sldIdLst>
        </p14:section>
        <p14:section name="Motivation" id="{3CFDA55D-C930-D14D-847A-B5F9FAFEBB87}">
          <p14:sldIdLst/>
        </p14:section>
        <p14:section name="Parallel Infrastructure" id="{25FDECCD-62EE-764A-A188-ED52E4C74E69}">
          <p14:sldIdLst/>
        </p14:section>
        <p14:section name="Results" id="{26DAEEBE-8F0F-C147-9645-785A0C67FEAE}">
          <p14:sldIdLst/>
        </p14:section>
        <p14:section name="Conclusion" id="{66AB33C0-ECDC-024E-B6CC-AD989FBA1F24}">
          <p14:sldIdLst/>
        </p14:section>
        <p14:section name="Backup Slides" id="{9846DD61-4889-684A-A1B7-8C061DA050A1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0B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44" autoAdjust="0"/>
    <p:restoredTop sz="94631"/>
  </p:normalViewPr>
  <p:slideViewPr>
    <p:cSldViewPr snapToGrid="0" snapToObjects="1">
      <p:cViewPr>
        <p:scale>
          <a:sx n="96" d="100"/>
          <a:sy n="96" d="100"/>
        </p:scale>
        <p:origin x="124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9" d="100"/>
          <a:sy n="79" d="100"/>
        </p:scale>
        <p:origin x="-3104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34CEB-048B-BE49-952E-D02AD831153C}" type="datetimeFigureOut">
              <a:rPr lang="en-US" smtClean="0"/>
              <a:t>6/24/16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780BEF-4CF6-8D4D-8444-A951B5B014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350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Kossmann</a:t>
            </a:r>
            <a:r>
              <a:rPr lang="en-US" dirty="0" smtClean="0"/>
              <a:t> = Controller</a:t>
            </a:r>
          </a:p>
          <a:p>
            <a:r>
              <a:rPr lang="en-US" dirty="0" smtClean="0"/>
              <a:t>Me</a:t>
            </a:r>
            <a:r>
              <a:rPr lang="en-US" baseline="0" dirty="0" smtClean="0"/>
              <a:t> = Scheduler</a:t>
            </a:r>
          </a:p>
          <a:p>
            <a:r>
              <a:rPr lang="en-US" baseline="0" dirty="0" smtClean="0"/>
              <a:t>Others = Workers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780BEF-4CF6-8D4D-8444-A951B5B014F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49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Kossmann</a:t>
            </a:r>
            <a:r>
              <a:rPr lang="en-US" dirty="0" smtClean="0"/>
              <a:t> = Controller</a:t>
            </a:r>
          </a:p>
          <a:p>
            <a:r>
              <a:rPr lang="en-US" dirty="0" smtClean="0"/>
              <a:t>Me</a:t>
            </a:r>
            <a:r>
              <a:rPr lang="en-US" baseline="0" dirty="0" smtClean="0"/>
              <a:t> = Scheduler</a:t>
            </a:r>
          </a:p>
          <a:p>
            <a:r>
              <a:rPr lang="en-US" baseline="0" dirty="0" smtClean="0"/>
              <a:t>Others = Workers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780BEF-4CF6-8D4D-8444-A951B5B014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010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Kossmann</a:t>
            </a:r>
            <a:r>
              <a:rPr lang="en-US" dirty="0" smtClean="0"/>
              <a:t> = Controller</a:t>
            </a:r>
          </a:p>
          <a:p>
            <a:r>
              <a:rPr lang="en-US" dirty="0" smtClean="0"/>
              <a:t>Me</a:t>
            </a:r>
            <a:r>
              <a:rPr lang="en-US" baseline="0" dirty="0" smtClean="0"/>
              <a:t> = Scheduler</a:t>
            </a:r>
          </a:p>
          <a:p>
            <a:r>
              <a:rPr lang="en-US" baseline="0" dirty="0" smtClean="0"/>
              <a:t>Others = Workers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780BEF-4CF6-8D4D-8444-A951B5B014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49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H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15.03.2013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4D29A-4CD7-0A4B-A966-B9B151CB48E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6679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DBA90-EFD0-084E-A98F-19F3E67D0F38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4D29A-4CD7-0A4B-A966-B9B151CB4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33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DBA90-EFD0-084E-A98F-19F3E67D0F38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4D29A-4CD7-0A4B-A966-B9B151CB4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381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DBA90-EFD0-084E-A98F-19F3E67D0F38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5474D29A-4CD7-0A4B-A966-B9B151CB48E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0" y="930065"/>
            <a:ext cx="9144000" cy="1"/>
          </a:xfrm>
          <a:prstGeom prst="line">
            <a:avLst/>
          </a:prstGeom>
          <a:ln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6871"/>
            <a:ext cx="9144000" cy="643194"/>
          </a:xfrm>
        </p:spPr>
        <p:txBody>
          <a:bodyPr/>
          <a:lstStyle>
            <a:lvl1pPr algn="l">
              <a:defRPr/>
            </a:lvl1pPr>
          </a:lstStyle>
          <a:p>
            <a:r>
              <a:rPr lang="fr-CH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102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DBA90-EFD0-084E-A98F-19F3E67D0F38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4D29A-4CD7-0A4B-A966-B9B151CB4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01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DBA90-EFD0-084E-A98F-19F3E67D0F38}" type="datetimeFigureOut">
              <a:rPr lang="en-US" smtClean="0"/>
              <a:t>6/24/16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4D29A-4CD7-0A4B-A966-B9B151CB4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55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DBA90-EFD0-084E-A98F-19F3E67D0F38}" type="datetimeFigureOut">
              <a:rPr lang="en-US" smtClean="0"/>
              <a:t>6/24/16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4D29A-4CD7-0A4B-A966-B9B151CB4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635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DBA90-EFD0-084E-A98F-19F3E67D0F38}" type="datetimeFigureOut">
              <a:rPr lang="en-US" smtClean="0"/>
              <a:t>6/24/16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4D29A-4CD7-0A4B-A966-B9B151CB4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37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DBA90-EFD0-084E-A98F-19F3E67D0F38}" type="datetimeFigureOut">
              <a:rPr lang="en-US" smtClean="0"/>
              <a:t>6/24/16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4D29A-4CD7-0A4B-A966-B9B151CB4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35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H" smtClean="0"/>
              <a:t>Click to edit Master text styles</a:t>
            </a:r>
          </a:p>
          <a:p>
            <a:pPr lvl="1"/>
            <a:r>
              <a:rPr lang="fr-CH" smtClean="0"/>
              <a:t>Second level</a:t>
            </a:r>
          </a:p>
          <a:p>
            <a:pPr lvl="2"/>
            <a:r>
              <a:rPr lang="fr-CH" smtClean="0"/>
              <a:t>Third level</a:t>
            </a:r>
          </a:p>
          <a:p>
            <a:pPr lvl="3"/>
            <a:r>
              <a:rPr lang="fr-CH" smtClean="0"/>
              <a:t>Fourth level</a:t>
            </a:r>
          </a:p>
          <a:p>
            <a:pPr lvl="4"/>
            <a:r>
              <a:rPr lang="fr-CH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DBA90-EFD0-084E-A98F-19F3E67D0F38}" type="datetimeFigureOut">
              <a:rPr lang="en-US" smtClean="0"/>
              <a:t>6/24/16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4D29A-4CD7-0A4B-A966-B9B151CB4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31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H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DBA90-EFD0-084E-A98F-19F3E67D0F38}" type="datetimeFigureOut">
              <a:rPr lang="en-US" smtClean="0"/>
              <a:t>6/24/16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4D29A-4CD7-0A4B-A966-B9B151CB4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39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300038"/>
            <a:ext cx="9144000" cy="621418"/>
          </a:xfrm>
          <a:prstGeom prst="rect">
            <a:avLst/>
          </a:prstGeom>
        </p:spPr>
        <p:txBody>
          <a:bodyPr vert="horz" lIns="540000" tIns="45720" rIns="91440" bIns="45720" rtlCol="0" anchor="ctr">
            <a:normAutofit/>
          </a:bodyPr>
          <a:lstStyle/>
          <a:p>
            <a:r>
              <a:rPr lang="fr-CH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921456"/>
            <a:ext cx="9144000" cy="5936544"/>
          </a:xfrm>
          <a:prstGeom prst="rect">
            <a:avLst/>
          </a:prstGeom>
        </p:spPr>
        <p:txBody>
          <a:bodyPr vert="horz" lIns="648000" tIns="327600" rIns="108000" bIns="140400" rtlCol="0">
            <a:normAutofit/>
          </a:bodyPr>
          <a:lstStyle/>
          <a:p>
            <a:pPr lvl="0"/>
            <a:r>
              <a:rPr lang="fr-CH" dirty="0" smtClean="0"/>
              <a:t>Click to edit Master text styles</a:t>
            </a:r>
          </a:p>
          <a:p>
            <a:pPr lvl="1"/>
            <a:r>
              <a:rPr lang="fr-CH" dirty="0" smtClean="0"/>
              <a:t>Second level</a:t>
            </a:r>
          </a:p>
          <a:p>
            <a:pPr lvl="2"/>
            <a:r>
              <a:rPr lang="fr-CH" dirty="0" smtClean="0"/>
              <a:t>Third level</a:t>
            </a:r>
          </a:p>
          <a:p>
            <a:pPr lvl="3"/>
            <a:r>
              <a:rPr lang="fr-CH" dirty="0" smtClean="0"/>
              <a:t>Fourth level</a:t>
            </a:r>
          </a:p>
          <a:p>
            <a:pPr lvl="4"/>
            <a:r>
              <a:rPr lang="fr-CH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6352143"/>
            <a:ext cx="2814017" cy="5058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DBA90-EFD0-084E-A98F-19F3E67D0F38}" type="datetimeFigureOut">
              <a:rPr lang="en-US" smtClean="0"/>
              <a:t>6/24/16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14017" y="6356350"/>
            <a:ext cx="3739182" cy="5016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590800" cy="5016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90C5A0-082A-FA4A-A37E-C4D3DAFFF96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6672467" y="6272630"/>
            <a:ext cx="2590801" cy="584775"/>
          </a:xfrm>
          <a:prstGeom prst="rect">
            <a:avLst/>
          </a:prstGeom>
          <a:noFill/>
        </p:spPr>
        <p:txBody>
          <a:bodyPr wrap="square" lIns="108000" rIns="288000" rtlCol="0">
            <a:spAutoFit/>
          </a:bodyPr>
          <a:lstStyle/>
          <a:p>
            <a:pPr algn="r"/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fld id="{9654431C-AEEA-0D44-B421-ACE39956B238}" type="slidenum">
              <a:rPr lang="en-US" sz="16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/>
              <a:t>‹#›</a:t>
            </a:fld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8" name="Group 208"/>
          <p:cNvGrpSpPr>
            <a:grpSpLocks noChangeAspect="1"/>
          </p:cNvGrpSpPr>
          <p:nvPr userDrawn="1"/>
        </p:nvGrpSpPr>
        <p:grpSpPr bwMode="auto">
          <a:xfrm>
            <a:off x="8093075" y="0"/>
            <a:ext cx="1050925" cy="301625"/>
            <a:chOff x="3269" y="1445"/>
            <a:chExt cx="1680" cy="482"/>
          </a:xfrm>
        </p:grpSpPr>
        <p:sp>
          <p:nvSpPr>
            <p:cNvPr id="9" name="Rectangle 200"/>
            <p:cNvSpPr>
              <a:spLocks noChangeAspect="1" noChangeArrowheads="1"/>
            </p:cNvSpPr>
            <p:nvPr userDrawn="1"/>
          </p:nvSpPr>
          <p:spPr bwMode="auto">
            <a:xfrm>
              <a:off x="3269" y="1445"/>
              <a:ext cx="1680" cy="48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01"/>
            <p:cNvSpPr>
              <a:spLocks noChangeAspect="1"/>
            </p:cNvSpPr>
            <p:nvPr userDrawn="1"/>
          </p:nvSpPr>
          <p:spPr bwMode="auto">
            <a:xfrm>
              <a:off x="3269" y="1445"/>
              <a:ext cx="545" cy="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45" y="0"/>
                </a:cxn>
                <a:cxn ang="0">
                  <a:pos x="530" y="35"/>
                </a:cxn>
                <a:cxn ang="0">
                  <a:pos x="515" y="70"/>
                </a:cxn>
                <a:cxn ang="0">
                  <a:pos x="505" y="103"/>
                </a:cxn>
                <a:cxn ang="0">
                  <a:pos x="496" y="134"/>
                </a:cxn>
                <a:cxn ang="0">
                  <a:pos x="490" y="166"/>
                </a:cxn>
                <a:cxn ang="0">
                  <a:pos x="485" y="196"/>
                </a:cxn>
                <a:cxn ang="0">
                  <a:pos x="482" y="224"/>
                </a:cxn>
                <a:cxn ang="0">
                  <a:pos x="482" y="251"/>
                </a:cxn>
                <a:cxn ang="0">
                  <a:pos x="482" y="277"/>
                </a:cxn>
                <a:cxn ang="0">
                  <a:pos x="485" y="302"/>
                </a:cxn>
                <a:cxn ang="0">
                  <a:pos x="488" y="325"/>
                </a:cxn>
                <a:cxn ang="0">
                  <a:pos x="491" y="347"/>
                </a:cxn>
                <a:cxn ang="0">
                  <a:pos x="496" y="368"/>
                </a:cxn>
                <a:cxn ang="0">
                  <a:pos x="502" y="387"/>
                </a:cxn>
                <a:cxn ang="0">
                  <a:pos x="508" y="404"/>
                </a:cxn>
                <a:cxn ang="0">
                  <a:pos x="514" y="419"/>
                </a:cxn>
                <a:cxn ang="0">
                  <a:pos x="520" y="433"/>
                </a:cxn>
                <a:cxn ang="0">
                  <a:pos x="526" y="446"/>
                </a:cxn>
                <a:cxn ang="0">
                  <a:pos x="530" y="456"/>
                </a:cxn>
                <a:cxn ang="0">
                  <a:pos x="536" y="465"/>
                </a:cxn>
                <a:cxn ang="0">
                  <a:pos x="539" y="472"/>
                </a:cxn>
                <a:cxn ang="0">
                  <a:pos x="545" y="479"/>
                </a:cxn>
                <a:cxn ang="0">
                  <a:pos x="545" y="480"/>
                </a:cxn>
                <a:cxn ang="0">
                  <a:pos x="0" y="480"/>
                </a:cxn>
                <a:cxn ang="0">
                  <a:pos x="0" y="0"/>
                </a:cxn>
              </a:cxnLst>
              <a:rect l="0" t="0" r="r" b="b"/>
              <a:pathLst>
                <a:path w="545" h="480">
                  <a:moveTo>
                    <a:pt x="0" y="0"/>
                  </a:moveTo>
                  <a:lnTo>
                    <a:pt x="545" y="0"/>
                  </a:lnTo>
                  <a:lnTo>
                    <a:pt x="530" y="35"/>
                  </a:lnTo>
                  <a:lnTo>
                    <a:pt x="515" y="70"/>
                  </a:lnTo>
                  <a:lnTo>
                    <a:pt x="505" y="103"/>
                  </a:lnTo>
                  <a:lnTo>
                    <a:pt x="496" y="134"/>
                  </a:lnTo>
                  <a:lnTo>
                    <a:pt x="490" y="166"/>
                  </a:lnTo>
                  <a:lnTo>
                    <a:pt x="485" y="196"/>
                  </a:lnTo>
                  <a:lnTo>
                    <a:pt x="482" y="224"/>
                  </a:lnTo>
                  <a:lnTo>
                    <a:pt x="482" y="251"/>
                  </a:lnTo>
                  <a:lnTo>
                    <a:pt x="482" y="277"/>
                  </a:lnTo>
                  <a:lnTo>
                    <a:pt x="485" y="302"/>
                  </a:lnTo>
                  <a:lnTo>
                    <a:pt x="488" y="325"/>
                  </a:lnTo>
                  <a:lnTo>
                    <a:pt x="491" y="347"/>
                  </a:lnTo>
                  <a:lnTo>
                    <a:pt x="496" y="368"/>
                  </a:lnTo>
                  <a:lnTo>
                    <a:pt x="502" y="387"/>
                  </a:lnTo>
                  <a:lnTo>
                    <a:pt x="508" y="404"/>
                  </a:lnTo>
                  <a:lnTo>
                    <a:pt x="514" y="419"/>
                  </a:lnTo>
                  <a:lnTo>
                    <a:pt x="520" y="433"/>
                  </a:lnTo>
                  <a:lnTo>
                    <a:pt x="526" y="446"/>
                  </a:lnTo>
                  <a:lnTo>
                    <a:pt x="530" y="456"/>
                  </a:lnTo>
                  <a:lnTo>
                    <a:pt x="536" y="465"/>
                  </a:lnTo>
                  <a:lnTo>
                    <a:pt x="539" y="472"/>
                  </a:lnTo>
                  <a:lnTo>
                    <a:pt x="545" y="479"/>
                  </a:lnTo>
                  <a:lnTo>
                    <a:pt x="545" y="480"/>
                  </a:lnTo>
                  <a:lnTo>
                    <a:pt x="0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02"/>
            <p:cNvSpPr>
              <a:spLocks noChangeAspect="1"/>
            </p:cNvSpPr>
            <p:nvPr userDrawn="1"/>
          </p:nvSpPr>
          <p:spPr bwMode="auto">
            <a:xfrm>
              <a:off x="4397" y="1445"/>
              <a:ext cx="552" cy="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52" y="0"/>
                </a:cxn>
                <a:cxn ang="0">
                  <a:pos x="551" y="480"/>
                </a:cxn>
                <a:cxn ang="0">
                  <a:pos x="67" y="480"/>
                </a:cxn>
                <a:cxn ang="0">
                  <a:pos x="51" y="454"/>
                </a:cxn>
                <a:cxn ang="0">
                  <a:pos x="39" y="428"/>
                </a:cxn>
                <a:cxn ang="0">
                  <a:pos x="28" y="404"/>
                </a:cxn>
                <a:cxn ang="0">
                  <a:pos x="20" y="381"/>
                </a:cxn>
                <a:cxn ang="0">
                  <a:pos x="13" y="358"/>
                </a:cxn>
                <a:cxn ang="0">
                  <a:pos x="8" y="338"/>
                </a:cxn>
                <a:cxn ang="0">
                  <a:pos x="5" y="320"/>
                </a:cxn>
                <a:cxn ang="0">
                  <a:pos x="2" y="303"/>
                </a:cxn>
                <a:cxn ang="0">
                  <a:pos x="1" y="290"/>
                </a:cxn>
                <a:cxn ang="0">
                  <a:pos x="0" y="278"/>
                </a:cxn>
                <a:cxn ang="0">
                  <a:pos x="0" y="0"/>
                </a:cxn>
              </a:cxnLst>
              <a:rect l="0" t="0" r="r" b="b"/>
              <a:pathLst>
                <a:path w="552" h="480">
                  <a:moveTo>
                    <a:pt x="0" y="0"/>
                  </a:moveTo>
                  <a:lnTo>
                    <a:pt x="552" y="0"/>
                  </a:lnTo>
                  <a:lnTo>
                    <a:pt x="551" y="480"/>
                  </a:lnTo>
                  <a:lnTo>
                    <a:pt x="67" y="480"/>
                  </a:lnTo>
                  <a:lnTo>
                    <a:pt x="51" y="454"/>
                  </a:lnTo>
                  <a:lnTo>
                    <a:pt x="39" y="428"/>
                  </a:lnTo>
                  <a:lnTo>
                    <a:pt x="28" y="404"/>
                  </a:lnTo>
                  <a:lnTo>
                    <a:pt x="20" y="381"/>
                  </a:lnTo>
                  <a:lnTo>
                    <a:pt x="13" y="358"/>
                  </a:lnTo>
                  <a:lnTo>
                    <a:pt x="8" y="338"/>
                  </a:lnTo>
                  <a:lnTo>
                    <a:pt x="5" y="320"/>
                  </a:lnTo>
                  <a:lnTo>
                    <a:pt x="2" y="303"/>
                  </a:lnTo>
                  <a:lnTo>
                    <a:pt x="1" y="290"/>
                  </a:lnTo>
                  <a:lnTo>
                    <a:pt x="0" y="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03"/>
            <p:cNvSpPr>
              <a:spLocks noChangeAspect="1"/>
            </p:cNvSpPr>
            <p:nvPr userDrawn="1"/>
          </p:nvSpPr>
          <p:spPr bwMode="auto">
            <a:xfrm>
              <a:off x="3797" y="1445"/>
              <a:ext cx="121" cy="482"/>
            </a:xfrm>
            <a:custGeom>
              <a:avLst/>
              <a:gdLst/>
              <a:ahLst/>
              <a:cxnLst>
                <a:cxn ang="0">
                  <a:pos x="63" y="0"/>
                </a:cxn>
                <a:cxn ang="0">
                  <a:pos x="121" y="0"/>
                </a:cxn>
                <a:cxn ang="0">
                  <a:pos x="120" y="2"/>
                </a:cxn>
                <a:cxn ang="0">
                  <a:pos x="118" y="4"/>
                </a:cxn>
                <a:cxn ang="0">
                  <a:pos x="115" y="11"/>
                </a:cxn>
                <a:cxn ang="0">
                  <a:pos x="111" y="18"/>
                </a:cxn>
                <a:cxn ang="0">
                  <a:pos x="106" y="29"/>
                </a:cxn>
                <a:cxn ang="0">
                  <a:pos x="101" y="41"/>
                </a:cxn>
                <a:cxn ang="0">
                  <a:pos x="95" y="54"/>
                </a:cxn>
                <a:cxn ang="0">
                  <a:pos x="89" y="68"/>
                </a:cxn>
                <a:cxn ang="0">
                  <a:pos x="84" y="84"/>
                </a:cxn>
                <a:cxn ang="0">
                  <a:pos x="78" y="101"/>
                </a:cxn>
                <a:cxn ang="0">
                  <a:pos x="72" y="118"/>
                </a:cxn>
                <a:cxn ang="0">
                  <a:pos x="67" y="137"/>
                </a:cxn>
                <a:cxn ang="0">
                  <a:pos x="63" y="156"/>
                </a:cxn>
                <a:cxn ang="0">
                  <a:pos x="60" y="175"/>
                </a:cxn>
                <a:cxn ang="0">
                  <a:pos x="58" y="194"/>
                </a:cxn>
                <a:cxn ang="0">
                  <a:pos x="56" y="213"/>
                </a:cxn>
                <a:cxn ang="0">
                  <a:pos x="114" y="213"/>
                </a:cxn>
                <a:cxn ang="0">
                  <a:pos x="114" y="263"/>
                </a:cxn>
                <a:cxn ang="0">
                  <a:pos x="54" y="263"/>
                </a:cxn>
                <a:cxn ang="0">
                  <a:pos x="54" y="279"/>
                </a:cxn>
                <a:cxn ang="0">
                  <a:pos x="55" y="291"/>
                </a:cxn>
                <a:cxn ang="0">
                  <a:pos x="56" y="304"/>
                </a:cxn>
                <a:cxn ang="0">
                  <a:pos x="59" y="321"/>
                </a:cxn>
                <a:cxn ang="0">
                  <a:pos x="63" y="339"/>
                </a:cxn>
                <a:cxn ang="0">
                  <a:pos x="67" y="359"/>
                </a:cxn>
                <a:cxn ang="0">
                  <a:pos x="74" y="382"/>
                </a:cxn>
                <a:cxn ang="0">
                  <a:pos x="82" y="405"/>
                </a:cxn>
                <a:cxn ang="0">
                  <a:pos x="93" y="430"/>
                </a:cxn>
                <a:cxn ang="0">
                  <a:pos x="105" y="456"/>
                </a:cxn>
                <a:cxn ang="0">
                  <a:pos x="121" y="482"/>
                </a:cxn>
                <a:cxn ang="0">
                  <a:pos x="63" y="482"/>
                </a:cxn>
                <a:cxn ang="0">
                  <a:pos x="62" y="481"/>
                </a:cxn>
                <a:cxn ang="0">
                  <a:pos x="57" y="473"/>
                </a:cxn>
                <a:cxn ang="0">
                  <a:pos x="53" y="466"/>
                </a:cxn>
                <a:cxn ang="0">
                  <a:pos x="48" y="458"/>
                </a:cxn>
                <a:cxn ang="0">
                  <a:pos x="43" y="447"/>
                </a:cxn>
                <a:cxn ang="0">
                  <a:pos x="37" y="435"/>
                </a:cxn>
                <a:cxn ang="0">
                  <a:pos x="31" y="421"/>
                </a:cxn>
                <a:cxn ang="0">
                  <a:pos x="26" y="404"/>
                </a:cxn>
                <a:cxn ang="0">
                  <a:pos x="20" y="387"/>
                </a:cxn>
                <a:cxn ang="0">
                  <a:pos x="15" y="368"/>
                </a:cxn>
                <a:cxn ang="0">
                  <a:pos x="10" y="348"/>
                </a:cxn>
                <a:cxn ang="0">
                  <a:pos x="6" y="326"/>
                </a:cxn>
                <a:cxn ang="0">
                  <a:pos x="3" y="303"/>
                </a:cxn>
                <a:cxn ang="0">
                  <a:pos x="1" y="279"/>
                </a:cxn>
                <a:cxn ang="0">
                  <a:pos x="0" y="252"/>
                </a:cxn>
                <a:cxn ang="0">
                  <a:pos x="1" y="224"/>
                </a:cxn>
                <a:cxn ang="0">
                  <a:pos x="4" y="196"/>
                </a:cxn>
                <a:cxn ang="0">
                  <a:pos x="8" y="166"/>
                </a:cxn>
                <a:cxn ang="0">
                  <a:pos x="14" y="134"/>
                </a:cxn>
                <a:cxn ang="0">
                  <a:pos x="23" y="103"/>
                </a:cxn>
                <a:cxn ang="0">
                  <a:pos x="33" y="70"/>
                </a:cxn>
                <a:cxn ang="0">
                  <a:pos x="47" y="35"/>
                </a:cxn>
                <a:cxn ang="0">
                  <a:pos x="63" y="0"/>
                </a:cxn>
              </a:cxnLst>
              <a:rect l="0" t="0" r="r" b="b"/>
              <a:pathLst>
                <a:path w="121" h="482">
                  <a:moveTo>
                    <a:pt x="63" y="0"/>
                  </a:moveTo>
                  <a:lnTo>
                    <a:pt x="121" y="0"/>
                  </a:lnTo>
                  <a:lnTo>
                    <a:pt x="120" y="2"/>
                  </a:lnTo>
                  <a:lnTo>
                    <a:pt x="118" y="4"/>
                  </a:lnTo>
                  <a:lnTo>
                    <a:pt x="115" y="11"/>
                  </a:lnTo>
                  <a:lnTo>
                    <a:pt x="111" y="18"/>
                  </a:lnTo>
                  <a:lnTo>
                    <a:pt x="106" y="29"/>
                  </a:lnTo>
                  <a:lnTo>
                    <a:pt x="101" y="41"/>
                  </a:lnTo>
                  <a:lnTo>
                    <a:pt x="95" y="54"/>
                  </a:lnTo>
                  <a:lnTo>
                    <a:pt x="89" y="68"/>
                  </a:lnTo>
                  <a:lnTo>
                    <a:pt x="84" y="84"/>
                  </a:lnTo>
                  <a:lnTo>
                    <a:pt x="78" y="101"/>
                  </a:lnTo>
                  <a:lnTo>
                    <a:pt x="72" y="118"/>
                  </a:lnTo>
                  <a:lnTo>
                    <a:pt x="67" y="137"/>
                  </a:lnTo>
                  <a:lnTo>
                    <a:pt x="63" y="156"/>
                  </a:lnTo>
                  <a:lnTo>
                    <a:pt x="60" y="175"/>
                  </a:lnTo>
                  <a:lnTo>
                    <a:pt x="58" y="194"/>
                  </a:lnTo>
                  <a:lnTo>
                    <a:pt x="56" y="213"/>
                  </a:lnTo>
                  <a:lnTo>
                    <a:pt x="114" y="213"/>
                  </a:lnTo>
                  <a:lnTo>
                    <a:pt x="114" y="263"/>
                  </a:lnTo>
                  <a:lnTo>
                    <a:pt x="54" y="263"/>
                  </a:lnTo>
                  <a:lnTo>
                    <a:pt x="54" y="279"/>
                  </a:lnTo>
                  <a:lnTo>
                    <a:pt x="55" y="291"/>
                  </a:lnTo>
                  <a:lnTo>
                    <a:pt x="56" y="304"/>
                  </a:lnTo>
                  <a:lnTo>
                    <a:pt x="59" y="321"/>
                  </a:lnTo>
                  <a:lnTo>
                    <a:pt x="63" y="339"/>
                  </a:lnTo>
                  <a:lnTo>
                    <a:pt x="67" y="359"/>
                  </a:lnTo>
                  <a:lnTo>
                    <a:pt x="74" y="382"/>
                  </a:lnTo>
                  <a:lnTo>
                    <a:pt x="82" y="405"/>
                  </a:lnTo>
                  <a:lnTo>
                    <a:pt x="93" y="430"/>
                  </a:lnTo>
                  <a:lnTo>
                    <a:pt x="105" y="456"/>
                  </a:lnTo>
                  <a:lnTo>
                    <a:pt x="121" y="482"/>
                  </a:lnTo>
                  <a:lnTo>
                    <a:pt x="63" y="482"/>
                  </a:lnTo>
                  <a:lnTo>
                    <a:pt x="62" y="481"/>
                  </a:lnTo>
                  <a:lnTo>
                    <a:pt x="57" y="473"/>
                  </a:lnTo>
                  <a:lnTo>
                    <a:pt x="53" y="466"/>
                  </a:lnTo>
                  <a:lnTo>
                    <a:pt x="48" y="458"/>
                  </a:lnTo>
                  <a:lnTo>
                    <a:pt x="43" y="447"/>
                  </a:lnTo>
                  <a:lnTo>
                    <a:pt x="37" y="435"/>
                  </a:lnTo>
                  <a:lnTo>
                    <a:pt x="31" y="421"/>
                  </a:lnTo>
                  <a:lnTo>
                    <a:pt x="26" y="404"/>
                  </a:lnTo>
                  <a:lnTo>
                    <a:pt x="20" y="387"/>
                  </a:lnTo>
                  <a:lnTo>
                    <a:pt x="15" y="368"/>
                  </a:lnTo>
                  <a:lnTo>
                    <a:pt x="10" y="348"/>
                  </a:lnTo>
                  <a:lnTo>
                    <a:pt x="6" y="326"/>
                  </a:lnTo>
                  <a:lnTo>
                    <a:pt x="3" y="303"/>
                  </a:lnTo>
                  <a:lnTo>
                    <a:pt x="1" y="279"/>
                  </a:lnTo>
                  <a:lnTo>
                    <a:pt x="0" y="252"/>
                  </a:lnTo>
                  <a:lnTo>
                    <a:pt x="1" y="224"/>
                  </a:lnTo>
                  <a:lnTo>
                    <a:pt x="4" y="196"/>
                  </a:lnTo>
                  <a:lnTo>
                    <a:pt x="8" y="166"/>
                  </a:lnTo>
                  <a:lnTo>
                    <a:pt x="14" y="134"/>
                  </a:lnTo>
                  <a:lnTo>
                    <a:pt x="23" y="103"/>
                  </a:lnTo>
                  <a:lnTo>
                    <a:pt x="33" y="70"/>
                  </a:lnTo>
                  <a:lnTo>
                    <a:pt x="47" y="35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204"/>
            <p:cNvSpPr>
              <a:spLocks noChangeAspect="1"/>
            </p:cNvSpPr>
            <p:nvPr userDrawn="1"/>
          </p:nvSpPr>
          <p:spPr bwMode="auto">
            <a:xfrm>
              <a:off x="4157" y="1445"/>
              <a:ext cx="120" cy="482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120" y="0"/>
                </a:cxn>
                <a:cxn ang="0">
                  <a:pos x="119" y="2"/>
                </a:cxn>
                <a:cxn ang="0">
                  <a:pos x="117" y="4"/>
                </a:cxn>
                <a:cxn ang="0">
                  <a:pos x="114" y="11"/>
                </a:cxn>
                <a:cxn ang="0">
                  <a:pos x="110" y="18"/>
                </a:cxn>
                <a:cxn ang="0">
                  <a:pos x="106" y="29"/>
                </a:cxn>
                <a:cxn ang="0">
                  <a:pos x="100" y="41"/>
                </a:cxn>
                <a:cxn ang="0">
                  <a:pos x="94" y="54"/>
                </a:cxn>
                <a:cxn ang="0">
                  <a:pos x="89" y="68"/>
                </a:cxn>
                <a:cxn ang="0">
                  <a:pos x="82" y="84"/>
                </a:cxn>
                <a:cxn ang="0">
                  <a:pos x="71" y="118"/>
                </a:cxn>
                <a:cxn ang="0">
                  <a:pos x="62" y="156"/>
                </a:cxn>
                <a:cxn ang="0">
                  <a:pos x="59" y="175"/>
                </a:cxn>
                <a:cxn ang="0">
                  <a:pos x="56" y="194"/>
                </a:cxn>
                <a:cxn ang="0">
                  <a:pos x="55" y="213"/>
                </a:cxn>
                <a:cxn ang="0">
                  <a:pos x="113" y="213"/>
                </a:cxn>
                <a:cxn ang="0">
                  <a:pos x="113" y="263"/>
                </a:cxn>
                <a:cxn ang="0">
                  <a:pos x="55" y="263"/>
                </a:cxn>
                <a:cxn ang="0">
                  <a:pos x="55" y="482"/>
                </a:cxn>
                <a:cxn ang="0">
                  <a:pos x="0" y="482"/>
                </a:cxn>
                <a:cxn ang="0">
                  <a:pos x="0" y="241"/>
                </a:cxn>
                <a:cxn ang="0">
                  <a:pos x="1" y="215"/>
                </a:cxn>
                <a:cxn ang="0">
                  <a:pos x="4" y="188"/>
                </a:cxn>
                <a:cxn ang="0">
                  <a:pos x="8" y="159"/>
                </a:cxn>
                <a:cxn ang="0">
                  <a:pos x="15" y="129"/>
                </a:cxn>
                <a:cxn ang="0">
                  <a:pos x="23" y="98"/>
                </a:cxn>
                <a:cxn ang="0">
                  <a:pos x="34" y="66"/>
                </a:cxn>
                <a:cxn ang="0">
                  <a:pos x="46" y="34"/>
                </a:cxn>
                <a:cxn ang="0">
                  <a:pos x="62" y="0"/>
                </a:cxn>
              </a:cxnLst>
              <a:rect l="0" t="0" r="r" b="b"/>
              <a:pathLst>
                <a:path w="120" h="482">
                  <a:moveTo>
                    <a:pt x="62" y="0"/>
                  </a:moveTo>
                  <a:lnTo>
                    <a:pt x="120" y="0"/>
                  </a:lnTo>
                  <a:lnTo>
                    <a:pt x="119" y="2"/>
                  </a:lnTo>
                  <a:lnTo>
                    <a:pt x="117" y="4"/>
                  </a:lnTo>
                  <a:lnTo>
                    <a:pt x="114" y="11"/>
                  </a:lnTo>
                  <a:lnTo>
                    <a:pt x="110" y="18"/>
                  </a:lnTo>
                  <a:lnTo>
                    <a:pt x="106" y="29"/>
                  </a:lnTo>
                  <a:lnTo>
                    <a:pt x="100" y="41"/>
                  </a:lnTo>
                  <a:lnTo>
                    <a:pt x="94" y="54"/>
                  </a:lnTo>
                  <a:lnTo>
                    <a:pt x="89" y="68"/>
                  </a:lnTo>
                  <a:lnTo>
                    <a:pt x="82" y="84"/>
                  </a:lnTo>
                  <a:lnTo>
                    <a:pt x="71" y="118"/>
                  </a:lnTo>
                  <a:lnTo>
                    <a:pt x="62" y="156"/>
                  </a:lnTo>
                  <a:lnTo>
                    <a:pt x="59" y="175"/>
                  </a:lnTo>
                  <a:lnTo>
                    <a:pt x="56" y="194"/>
                  </a:lnTo>
                  <a:lnTo>
                    <a:pt x="55" y="213"/>
                  </a:lnTo>
                  <a:lnTo>
                    <a:pt x="113" y="213"/>
                  </a:lnTo>
                  <a:lnTo>
                    <a:pt x="113" y="263"/>
                  </a:lnTo>
                  <a:lnTo>
                    <a:pt x="55" y="263"/>
                  </a:lnTo>
                  <a:lnTo>
                    <a:pt x="55" y="482"/>
                  </a:lnTo>
                  <a:lnTo>
                    <a:pt x="0" y="482"/>
                  </a:lnTo>
                  <a:lnTo>
                    <a:pt x="0" y="241"/>
                  </a:lnTo>
                  <a:lnTo>
                    <a:pt x="1" y="215"/>
                  </a:lnTo>
                  <a:lnTo>
                    <a:pt x="4" y="188"/>
                  </a:lnTo>
                  <a:lnTo>
                    <a:pt x="8" y="159"/>
                  </a:lnTo>
                  <a:lnTo>
                    <a:pt x="15" y="129"/>
                  </a:lnTo>
                  <a:lnTo>
                    <a:pt x="23" y="98"/>
                  </a:lnTo>
                  <a:lnTo>
                    <a:pt x="34" y="66"/>
                  </a:lnTo>
                  <a:lnTo>
                    <a:pt x="46" y="3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05"/>
            <p:cNvSpPr>
              <a:spLocks noChangeAspect="1"/>
            </p:cNvSpPr>
            <p:nvPr userDrawn="1"/>
          </p:nvSpPr>
          <p:spPr bwMode="auto">
            <a:xfrm>
              <a:off x="4300" y="1445"/>
              <a:ext cx="121" cy="48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3" y="0"/>
                </a:cxn>
                <a:cxn ang="0">
                  <a:pos x="53" y="263"/>
                </a:cxn>
                <a:cxn ang="0">
                  <a:pos x="53" y="279"/>
                </a:cxn>
                <a:cxn ang="0">
                  <a:pos x="54" y="291"/>
                </a:cxn>
                <a:cxn ang="0">
                  <a:pos x="57" y="304"/>
                </a:cxn>
                <a:cxn ang="0">
                  <a:pos x="58" y="321"/>
                </a:cxn>
                <a:cxn ang="0">
                  <a:pos x="63" y="339"/>
                </a:cxn>
                <a:cxn ang="0">
                  <a:pos x="66" y="359"/>
                </a:cxn>
                <a:cxn ang="0">
                  <a:pos x="74" y="382"/>
                </a:cxn>
                <a:cxn ang="0">
                  <a:pos x="82" y="405"/>
                </a:cxn>
                <a:cxn ang="0">
                  <a:pos x="93" y="430"/>
                </a:cxn>
                <a:cxn ang="0">
                  <a:pos x="105" y="456"/>
                </a:cxn>
                <a:cxn ang="0">
                  <a:pos x="121" y="482"/>
                </a:cxn>
                <a:cxn ang="0">
                  <a:pos x="63" y="482"/>
                </a:cxn>
                <a:cxn ang="0">
                  <a:pos x="62" y="481"/>
                </a:cxn>
                <a:cxn ang="0">
                  <a:pos x="59" y="478"/>
                </a:cxn>
                <a:cxn ang="0">
                  <a:pos x="57" y="473"/>
                </a:cxn>
                <a:cxn ang="0">
                  <a:pos x="52" y="465"/>
                </a:cxn>
                <a:cxn ang="0">
                  <a:pos x="47" y="456"/>
                </a:cxn>
                <a:cxn ang="0">
                  <a:pos x="41" y="445"/>
                </a:cxn>
                <a:cxn ang="0">
                  <a:pos x="36" y="433"/>
                </a:cxn>
                <a:cxn ang="0">
                  <a:pos x="29" y="418"/>
                </a:cxn>
                <a:cxn ang="0">
                  <a:pos x="23" y="401"/>
                </a:cxn>
                <a:cxn ang="0">
                  <a:pos x="18" y="383"/>
                </a:cxn>
                <a:cxn ang="0">
                  <a:pos x="12" y="363"/>
                </a:cxn>
                <a:cxn ang="0">
                  <a:pos x="8" y="342"/>
                </a:cxn>
                <a:cxn ang="0">
                  <a:pos x="4" y="319"/>
                </a:cxn>
                <a:cxn ang="0">
                  <a:pos x="1" y="294"/>
                </a:cxn>
                <a:cxn ang="0">
                  <a:pos x="0" y="268"/>
                </a:cxn>
                <a:cxn ang="0">
                  <a:pos x="0" y="0"/>
                </a:cxn>
              </a:cxnLst>
              <a:rect l="0" t="0" r="r" b="b"/>
              <a:pathLst>
                <a:path w="121" h="482">
                  <a:moveTo>
                    <a:pt x="0" y="0"/>
                  </a:moveTo>
                  <a:lnTo>
                    <a:pt x="53" y="0"/>
                  </a:lnTo>
                  <a:lnTo>
                    <a:pt x="53" y="263"/>
                  </a:lnTo>
                  <a:lnTo>
                    <a:pt x="53" y="279"/>
                  </a:lnTo>
                  <a:lnTo>
                    <a:pt x="54" y="291"/>
                  </a:lnTo>
                  <a:lnTo>
                    <a:pt x="57" y="304"/>
                  </a:lnTo>
                  <a:lnTo>
                    <a:pt x="58" y="321"/>
                  </a:lnTo>
                  <a:lnTo>
                    <a:pt x="63" y="339"/>
                  </a:lnTo>
                  <a:lnTo>
                    <a:pt x="66" y="359"/>
                  </a:lnTo>
                  <a:lnTo>
                    <a:pt x="74" y="382"/>
                  </a:lnTo>
                  <a:lnTo>
                    <a:pt x="82" y="405"/>
                  </a:lnTo>
                  <a:lnTo>
                    <a:pt x="93" y="430"/>
                  </a:lnTo>
                  <a:lnTo>
                    <a:pt x="105" y="456"/>
                  </a:lnTo>
                  <a:lnTo>
                    <a:pt x="121" y="482"/>
                  </a:lnTo>
                  <a:lnTo>
                    <a:pt x="63" y="482"/>
                  </a:lnTo>
                  <a:lnTo>
                    <a:pt x="62" y="481"/>
                  </a:lnTo>
                  <a:lnTo>
                    <a:pt x="59" y="478"/>
                  </a:lnTo>
                  <a:lnTo>
                    <a:pt x="57" y="473"/>
                  </a:lnTo>
                  <a:lnTo>
                    <a:pt x="52" y="465"/>
                  </a:lnTo>
                  <a:lnTo>
                    <a:pt x="47" y="456"/>
                  </a:lnTo>
                  <a:lnTo>
                    <a:pt x="41" y="445"/>
                  </a:lnTo>
                  <a:lnTo>
                    <a:pt x="36" y="433"/>
                  </a:lnTo>
                  <a:lnTo>
                    <a:pt x="29" y="418"/>
                  </a:lnTo>
                  <a:lnTo>
                    <a:pt x="23" y="401"/>
                  </a:lnTo>
                  <a:lnTo>
                    <a:pt x="18" y="383"/>
                  </a:lnTo>
                  <a:lnTo>
                    <a:pt x="12" y="363"/>
                  </a:lnTo>
                  <a:lnTo>
                    <a:pt x="8" y="342"/>
                  </a:lnTo>
                  <a:lnTo>
                    <a:pt x="4" y="319"/>
                  </a:lnTo>
                  <a:lnTo>
                    <a:pt x="1" y="294"/>
                  </a:lnTo>
                  <a:lnTo>
                    <a:pt x="0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Rectangle 206"/>
            <p:cNvSpPr>
              <a:spLocks noChangeAspect="1" noChangeArrowheads="1"/>
            </p:cNvSpPr>
            <p:nvPr userDrawn="1"/>
          </p:nvSpPr>
          <p:spPr bwMode="auto">
            <a:xfrm>
              <a:off x="3962" y="1445"/>
              <a:ext cx="56" cy="48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207"/>
            <p:cNvSpPr>
              <a:spLocks noChangeAspect="1"/>
            </p:cNvSpPr>
            <p:nvPr userDrawn="1"/>
          </p:nvSpPr>
          <p:spPr bwMode="auto">
            <a:xfrm>
              <a:off x="4038" y="1445"/>
              <a:ext cx="95" cy="2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7" y="0"/>
                </a:cxn>
                <a:cxn ang="0">
                  <a:pos x="70" y="23"/>
                </a:cxn>
                <a:cxn ang="0">
                  <a:pos x="81" y="45"/>
                </a:cxn>
                <a:cxn ang="0">
                  <a:pos x="88" y="66"/>
                </a:cxn>
                <a:cxn ang="0">
                  <a:pos x="93" y="87"/>
                </a:cxn>
                <a:cxn ang="0">
                  <a:pos x="94" y="106"/>
                </a:cxn>
                <a:cxn ang="0">
                  <a:pos x="95" y="125"/>
                </a:cxn>
                <a:cxn ang="0">
                  <a:pos x="94" y="143"/>
                </a:cxn>
                <a:cxn ang="0">
                  <a:pos x="92" y="161"/>
                </a:cxn>
                <a:cxn ang="0">
                  <a:pos x="87" y="177"/>
                </a:cxn>
                <a:cxn ang="0">
                  <a:pos x="82" y="191"/>
                </a:cxn>
                <a:cxn ang="0">
                  <a:pos x="77" y="204"/>
                </a:cxn>
                <a:cxn ang="0">
                  <a:pos x="73" y="214"/>
                </a:cxn>
                <a:cxn ang="0">
                  <a:pos x="68" y="224"/>
                </a:cxn>
                <a:cxn ang="0">
                  <a:pos x="63" y="232"/>
                </a:cxn>
                <a:cxn ang="0">
                  <a:pos x="61" y="237"/>
                </a:cxn>
                <a:cxn ang="0">
                  <a:pos x="58" y="240"/>
                </a:cxn>
                <a:cxn ang="0">
                  <a:pos x="57" y="241"/>
                </a:cxn>
                <a:cxn ang="0">
                  <a:pos x="0" y="241"/>
                </a:cxn>
                <a:cxn ang="0">
                  <a:pos x="13" y="221"/>
                </a:cxn>
                <a:cxn ang="0">
                  <a:pos x="23" y="202"/>
                </a:cxn>
                <a:cxn ang="0">
                  <a:pos x="31" y="182"/>
                </a:cxn>
                <a:cxn ang="0">
                  <a:pos x="36" y="163"/>
                </a:cxn>
                <a:cxn ang="0">
                  <a:pos x="39" y="143"/>
                </a:cxn>
                <a:cxn ang="0">
                  <a:pos x="40" y="124"/>
                </a:cxn>
                <a:cxn ang="0">
                  <a:pos x="39" y="107"/>
                </a:cxn>
                <a:cxn ang="0">
                  <a:pos x="37" y="91"/>
                </a:cxn>
                <a:cxn ang="0">
                  <a:pos x="34" y="75"/>
                </a:cxn>
                <a:cxn ang="0">
                  <a:pos x="29" y="61"/>
                </a:cxn>
                <a:cxn ang="0">
                  <a:pos x="25" y="48"/>
                </a:cxn>
                <a:cxn ang="0">
                  <a:pos x="20" y="36"/>
                </a:cxn>
                <a:cxn ang="0">
                  <a:pos x="15" y="26"/>
                </a:cxn>
                <a:cxn ang="0">
                  <a:pos x="10" y="17"/>
                </a:cxn>
                <a:cxn ang="0">
                  <a:pos x="6" y="10"/>
                </a:cxn>
                <a:cxn ang="0">
                  <a:pos x="3" y="4"/>
                </a:cxn>
                <a:cxn ang="0">
                  <a:pos x="1" y="2"/>
                </a:cxn>
                <a:cxn ang="0">
                  <a:pos x="0" y="0"/>
                </a:cxn>
              </a:cxnLst>
              <a:rect l="0" t="0" r="r" b="b"/>
              <a:pathLst>
                <a:path w="95" h="241">
                  <a:moveTo>
                    <a:pt x="0" y="0"/>
                  </a:moveTo>
                  <a:lnTo>
                    <a:pt x="57" y="0"/>
                  </a:lnTo>
                  <a:lnTo>
                    <a:pt x="70" y="23"/>
                  </a:lnTo>
                  <a:lnTo>
                    <a:pt x="81" y="45"/>
                  </a:lnTo>
                  <a:lnTo>
                    <a:pt x="88" y="66"/>
                  </a:lnTo>
                  <a:lnTo>
                    <a:pt x="93" y="87"/>
                  </a:lnTo>
                  <a:lnTo>
                    <a:pt x="94" y="106"/>
                  </a:lnTo>
                  <a:lnTo>
                    <a:pt x="95" y="125"/>
                  </a:lnTo>
                  <a:lnTo>
                    <a:pt x="94" y="143"/>
                  </a:lnTo>
                  <a:lnTo>
                    <a:pt x="92" y="161"/>
                  </a:lnTo>
                  <a:lnTo>
                    <a:pt x="87" y="177"/>
                  </a:lnTo>
                  <a:lnTo>
                    <a:pt x="82" y="191"/>
                  </a:lnTo>
                  <a:lnTo>
                    <a:pt x="77" y="204"/>
                  </a:lnTo>
                  <a:lnTo>
                    <a:pt x="73" y="214"/>
                  </a:lnTo>
                  <a:lnTo>
                    <a:pt x="68" y="224"/>
                  </a:lnTo>
                  <a:lnTo>
                    <a:pt x="63" y="232"/>
                  </a:lnTo>
                  <a:lnTo>
                    <a:pt x="61" y="237"/>
                  </a:lnTo>
                  <a:lnTo>
                    <a:pt x="58" y="240"/>
                  </a:lnTo>
                  <a:lnTo>
                    <a:pt x="57" y="241"/>
                  </a:lnTo>
                  <a:lnTo>
                    <a:pt x="0" y="241"/>
                  </a:lnTo>
                  <a:lnTo>
                    <a:pt x="13" y="221"/>
                  </a:lnTo>
                  <a:lnTo>
                    <a:pt x="23" y="202"/>
                  </a:lnTo>
                  <a:lnTo>
                    <a:pt x="31" y="182"/>
                  </a:lnTo>
                  <a:lnTo>
                    <a:pt x="36" y="163"/>
                  </a:lnTo>
                  <a:lnTo>
                    <a:pt x="39" y="143"/>
                  </a:lnTo>
                  <a:lnTo>
                    <a:pt x="40" y="124"/>
                  </a:lnTo>
                  <a:lnTo>
                    <a:pt x="39" y="107"/>
                  </a:lnTo>
                  <a:lnTo>
                    <a:pt x="37" y="91"/>
                  </a:lnTo>
                  <a:lnTo>
                    <a:pt x="34" y="75"/>
                  </a:lnTo>
                  <a:lnTo>
                    <a:pt x="29" y="61"/>
                  </a:lnTo>
                  <a:lnTo>
                    <a:pt x="25" y="48"/>
                  </a:lnTo>
                  <a:lnTo>
                    <a:pt x="20" y="36"/>
                  </a:lnTo>
                  <a:lnTo>
                    <a:pt x="15" y="26"/>
                  </a:lnTo>
                  <a:lnTo>
                    <a:pt x="10" y="17"/>
                  </a:lnTo>
                  <a:lnTo>
                    <a:pt x="6" y="10"/>
                  </a:lnTo>
                  <a:lnTo>
                    <a:pt x="3" y="4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218"/>
          <p:cNvGrpSpPr>
            <a:grpSpLocks/>
          </p:cNvGrpSpPr>
          <p:nvPr userDrawn="1"/>
        </p:nvGrpSpPr>
        <p:grpSpPr bwMode="auto">
          <a:xfrm>
            <a:off x="0" y="0"/>
            <a:ext cx="8270875" cy="300038"/>
            <a:chOff x="4608" y="240"/>
            <a:chExt cx="362" cy="189"/>
          </a:xfrm>
        </p:grpSpPr>
        <p:sp>
          <p:nvSpPr>
            <p:cNvPr id="18" name="Freeform 211"/>
            <p:cNvSpPr>
              <a:spLocks noChangeAspect="1"/>
            </p:cNvSpPr>
            <p:nvPr userDrawn="1"/>
          </p:nvSpPr>
          <p:spPr bwMode="auto">
            <a:xfrm>
              <a:off x="4608" y="240"/>
              <a:ext cx="215" cy="18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45" y="0"/>
                </a:cxn>
                <a:cxn ang="0">
                  <a:pos x="530" y="35"/>
                </a:cxn>
                <a:cxn ang="0">
                  <a:pos x="515" y="70"/>
                </a:cxn>
                <a:cxn ang="0">
                  <a:pos x="505" y="103"/>
                </a:cxn>
                <a:cxn ang="0">
                  <a:pos x="496" y="134"/>
                </a:cxn>
                <a:cxn ang="0">
                  <a:pos x="490" y="166"/>
                </a:cxn>
                <a:cxn ang="0">
                  <a:pos x="485" y="196"/>
                </a:cxn>
                <a:cxn ang="0">
                  <a:pos x="482" y="224"/>
                </a:cxn>
                <a:cxn ang="0">
                  <a:pos x="482" y="251"/>
                </a:cxn>
                <a:cxn ang="0">
                  <a:pos x="482" y="277"/>
                </a:cxn>
                <a:cxn ang="0">
                  <a:pos x="485" y="302"/>
                </a:cxn>
                <a:cxn ang="0">
                  <a:pos x="488" y="325"/>
                </a:cxn>
                <a:cxn ang="0">
                  <a:pos x="491" y="347"/>
                </a:cxn>
                <a:cxn ang="0">
                  <a:pos x="496" y="368"/>
                </a:cxn>
                <a:cxn ang="0">
                  <a:pos x="502" y="387"/>
                </a:cxn>
                <a:cxn ang="0">
                  <a:pos x="508" y="404"/>
                </a:cxn>
                <a:cxn ang="0">
                  <a:pos x="514" y="419"/>
                </a:cxn>
                <a:cxn ang="0">
                  <a:pos x="520" y="433"/>
                </a:cxn>
                <a:cxn ang="0">
                  <a:pos x="526" y="446"/>
                </a:cxn>
                <a:cxn ang="0">
                  <a:pos x="530" y="456"/>
                </a:cxn>
                <a:cxn ang="0">
                  <a:pos x="536" y="465"/>
                </a:cxn>
                <a:cxn ang="0">
                  <a:pos x="539" y="472"/>
                </a:cxn>
                <a:cxn ang="0">
                  <a:pos x="545" y="479"/>
                </a:cxn>
                <a:cxn ang="0">
                  <a:pos x="545" y="480"/>
                </a:cxn>
                <a:cxn ang="0">
                  <a:pos x="0" y="480"/>
                </a:cxn>
                <a:cxn ang="0">
                  <a:pos x="0" y="0"/>
                </a:cxn>
              </a:cxnLst>
              <a:rect l="0" t="0" r="r" b="b"/>
              <a:pathLst>
                <a:path w="545" h="480">
                  <a:moveTo>
                    <a:pt x="0" y="0"/>
                  </a:moveTo>
                  <a:lnTo>
                    <a:pt x="545" y="0"/>
                  </a:lnTo>
                  <a:lnTo>
                    <a:pt x="530" y="35"/>
                  </a:lnTo>
                  <a:lnTo>
                    <a:pt x="515" y="70"/>
                  </a:lnTo>
                  <a:lnTo>
                    <a:pt x="505" y="103"/>
                  </a:lnTo>
                  <a:lnTo>
                    <a:pt x="496" y="134"/>
                  </a:lnTo>
                  <a:lnTo>
                    <a:pt x="490" y="166"/>
                  </a:lnTo>
                  <a:lnTo>
                    <a:pt x="485" y="196"/>
                  </a:lnTo>
                  <a:lnTo>
                    <a:pt x="482" y="224"/>
                  </a:lnTo>
                  <a:lnTo>
                    <a:pt x="482" y="251"/>
                  </a:lnTo>
                  <a:lnTo>
                    <a:pt x="482" y="277"/>
                  </a:lnTo>
                  <a:lnTo>
                    <a:pt x="485" y="302"/>
                  </a:lnTo>
                  <a:lnTo>
                    <a:pt x="488" y="325"/>
                  </a:lnTo>
                  <a:lnTo>
                    <a:pt x="491" y="347"/>
                  </a:lnTo>
                  <a:lnTo>
                    <a:pt x="496" y="368"/>
                  </a:lnTo>
                  <a:lnTo>
                    <a:pt x="502" y="387"/>
                  </a:lnTo>
                  <a:lnTo>
                    <a:pt x="508" y="404"/>
                  </a:lnTo>
                  <a:lnTo>
                    <a:pt x="514" y="419"/>
                  </a:lnTo>
                  <a:lnTo>
                    <a:pt x="520" y="433"/>
                  </a:lnTo>
                  <a:lnTo>
                    <a:pt x="526" y="446"/>
                  </a:lnTo>
                  <a:lnTo>
                    <a:pt x="530" y="456"/>
                  </a:lnTo>
                  <a:lnTo>
                    <a:pt x="536" y="465"/>
                  </a:lnTo>
                  <a:lnTo>
                    <a:pt x="539" y="472"/>
                  </a:lnTo>
                  <a:lnTo>
                    <a:pt x="545" y="479"/>
                  </a:lnTo>
                  <a:lnTo>
                    <a:pt x="545" y="480"/>
                  </a:lnTo>
                  <a:lnTo>
                    <a:pt x="0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212"/>
            <p:cNvSpPr>
              <a:spLocks noChangeAspect="1"/>
            </p:cNvSpPr>
            <p:nvPr userDrawn="1"/>
          </p:nvSpPr>
          <p:spPr bwMode="auto">
            <a:xfrm>
              <a:off x="4752" y="240"/>
              <a:ext cx="218" cy="18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52" y="0"/>
                </a:cxn>
                <a:cxn ang="0">
                  <a:pos x="551" y="480"/>
                </a:cxn>
                <a:cxn ang="0">
                  <a:pos x="67" y="480"/>
                </a:cxn>
                <a:cxn ang="0">
                  <a:pos x="51" y="454"/>
                </a:cxn>
                <a:cxn ang="0">
                  <a:pos x="39" y="428"/>
                </a:cxn>
                <a:cxn ang="0">
                  <a:pos x="28" y="404"/>
                </a:cxn>
                <a:cxn ang="0">
                  <a:pos x="20" y="381"/>
                </a:cxn>
                <a:cxn ang="0">
                  <a:pos x="13" y="358"/>
                </a:cxn>
                <a:cxn ang="0">
                  <a:pos x="8" y="338"/>
                </a:cxn>
                <a:cxn ang="0">
                  <a:pos x="5" y="320"/>
                </a:cxn>
                <a:cxn ang="0">
                  <a:pos x="2" y="303"/>
                </a:cxn>
                <a:cxn ang="0">
                  <a:pos x="1" y="290"/>
                </a:cxn>
                <a:cxn ang="0">
                  <a:pos x="0" y="278"/>
                </a:cxn>
                <a:cxn ang="0">
                  <a:pos x="0" y="0"/>
                </a:cxn>
              </a:cxnLst>
              <a:rect l="0" t="0" r="r" b="b"/>
              <a:pathLst>
                <a:path w="552" h="480">
                  <a:moveTo>
                    <a:pt x="0" y="0"/>
                  </a:moveTo>
                  <a:lnTo>
                    <a:pt x="552" y="0"/>
                  </a:lnTo>
                  <a:lnTo>
                    <a:pt x="551" y="480"/>
                  </a:lnTo>
                  <a:lnTo>
                    <a:pt x="67" y="480"/>
                  </a:lnTo>
                  <a:lnTo>
                    <a:pt x="51" y="454"/>
                  </a:lnTo>
                  <a:lnTo>
                    <a:pt x="39" y="428"/>
                  </a:lnTo>
                  <a:lnTo>
                    <a:pt x="28" y="404"/>
                  </a:lnTo>
                  <a:lnTo>
                    <a:pt x="20" y="381"/>
                  </a:lnTo>
                  <a:lnTo>
                    <a:pt x="13" y="358"/>
                  </a:lnTo>
                  <a:lnTo>
                    <a:pt x="8" y="338"/>
                  </a:lnTo>
                  <a:lnTo>
                    <a:pt x="5" y="320"/>
                  </a:lnTo>
                  <a:lnTo>
                    <a:pt x="2" y="303"/>
                  </a:lnTo>
                  <a:lnTo>
                    <a:pt x="1" y="290"/>
                  </a:lnTo>
                  <a:lnTo>
                    <a:pt x="0" y="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57997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NULL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Parallel Query Processing for ViDa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21456"/>
            <a:ext cx="8921786" cy="593654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Julien Ribon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supervised by</a:t>
            </a:r>
          </a:p>
          <a:p>
            <a:pPr marL="0" indent="0">
              <a:buNone/>
            </a:pPr>
            <a:r>
              <a:rPr lang="en-US" dirty="0" smtClean="0"/>
              <a:t>Dr. Michele </a:t>
            </a:r>
            <a:r>
              <a:rPr lang="en-US" dirty="0" err="1" smtClean="0"/>
              <a:t>Catasta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Prof. Karl </a:t>
            </a:r>
            <a:r>
              <a:rPr lang="en-US" dirty="0" err="1" smtClean="0"/>
              <a:t>Aberer</a:t>
            </a:r>
            <a:endParaRPr lang="en-US" dirty="0" smtClean="0"/>
          </a:p>
          <a:p>
            <a:pPr marL="0" indent="0" algn="r">
              <a:buNone/>
            </a:pPr>
            <a:endParaRPr lang="en-US" dirty="0" smtClean="0"/>
          </a:p>
          <a:p>
            <a:pPr marL="0" indent="0" algn="r">
              <a:buNone/>
            </a:pPr>
            <a:endParaRPr lang="en-US" dirty="0" smtClean="0"/>
          </a:p>
          <a:p>
            <a:pPr marL="0" indent="0" algn="r">
              <a:buNone/>
            </a:pPr>
            <a:endParaRPr lang="en-US" dirty="0" smtClean="0"/>
          </a:p>
          <a:p>
            <a:pPr marL="0" indent="0" algn="r">
              <a:buNone/>
            </a:pP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LSIR: Distributed Information Systems Laboratory</a:t>
            </a: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School of Computer and Communication Sciences</a:t>
            </a:r>
          </a:p>
          <a:p>
            <a:pPr marL="0" indent="0" algn="r">
              <a:buNone/>
            </a:pPr>
            <a:r>
              <a:rPr lang="en-US" dirty="0" smtClean="0"/>
              <a:t>EPF Lausanne </a:t>
            </a:r>
            <a:endParaRPr lang="en-US" dirty="0"/>
          </a:p>
        </p:txBody>
      </p:sp>
      <p:grpSp>
        <p:nvGrpSpPr>
          <p:cNvPr id="5" name="Group 208"/>
          <p:cNvGrpSpPr>
            <a:grpSpLocks noChangeAspect="1"/>
          </p:cNvGrpSpPr>
          <p:nvPr/>
        </p:nvGrpSpPr>
        <p:grpSpPr bwMode="auto">
          <a:xfrm>
            <a:off x="6740841" y="4390156"/>
            <a:ext cx="2180945" cy="625951"/>
            <a:chOff x="3269" y="1445"/>
            <a:chExt cx="1680" cy="482"/>
          </a:xfrm>
        </p:grpSpPr>
        <p:sp>
          <p:nvSpPr>
            <p:cNvPr id="6" name="Rectangle 200"/>
            <p:cNvSpPr>
              <a:spLocks noChangeAspect="1" noChangeArrowheads="1"/>
            </p:cNvSpPr>
            <p:nvPr userDrawn="1"/>
          </p:nvSpPr>
          <p:spPr bwMode="auto">
            <a:xfrm>
              <a:off x="3269" y="1445"/>
              <a:ext cx="1680" cy="48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201"/>
            <p:cNvSpPr>
              <a:spLocks noChangeAspect="1"/>
            </p:cNvSpPr>
            <p:nvPr userDrawn="1"/>
          </p:nvSpPr>
          <p:spPr bwMode="auto">
            <a:xfrm>
              <a:off x="3269" y="1445"/>
              <a:ext cx="545" cy="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45" y="0"/>
                </a:cxn>
                <a:cxn ang="0">
                  <a:pos x="530" y="35"/>
                </a:cxn>
                <a:cxn ang="0">
                  <a:pos x="515" y="70"/>
                </a:cxn>
                <a:cxn ang="0">
                  <a:pos x="505" y="103"/>
                </a:cxn>
                <a:cxn ang="0">
                  <a:pos x="496" y="134"/>
                </a:cxn>
                <a:cxn ang="0">
                  <a:pos x="490" y="166"/>
                </a:cxn>
                <a:cxn ang="0">
                  <a:pos x="485" y="196"/>
                </a:cxn>
                <a:cxn ang="0">
                  <a:pos x="482" y="224"/>
                </a:cxn>
                <a:cxn ang="0">
                  <a:pos x="482" y="251"/>
                </a:cxn>
                <a:cxn ang="0">
                  <a:pos x="482" y="277"/>
                </a:cxn>
                <a:cxn ang="0">
                  <a:pos x="485" y="302"/>
                </a:cxn>
                <a:cxn ang="0">
                  <a:pos x="488" y="325"/>
                </a:cxn>
                <a:cxn ang="0">
                  <a:pos x="491" y="347"/>
                </a:cxn>
                <a:cxn ang="0">
                  <a:pos x="496" y="368"/>
                </a:cxn>
                <a:cxn ang="0">
                  <a:pos x="502" y="387"/>
                </a:cxn>
                <a:cxn ang="0">
                  <a:pos x="508" y="404"/>
                </a:cxn>
                <a:cxn ang="0">
                  <a:pos x="514" y="419"/>
                </a:cxn>
                <a:cxn ang="0">
                  <a:pos x="520" y="433"/>
                </a:cxn>
                <a:cxn ang="0">
                  <a:pos x="526" y="446"/>
                </a:cxn>
                <a:cxn ang="0">
                  <a:pos x="530" y="456"/>
                </a:cxn>
                <a:cxn ang="0">
                  <a:pos x="536" y="465"/>
                </a:cxn>
                <a:cxn ang="0">
                  <a:pos x="539" y="472"/>
                </a:cxn>
                <a:cxn ang="0">
                  <a:pos x="545" y="479"/>
                </a:cxn>
                <a:cxn ang="0">
                  <a:pos x="545" y="480"/>
                </a:cxn>
                <a:cxn ang="0">
                  <a:pos x="0" y="480"/>
                </a:cxn>
                <a:cxn ang="0">
                  <a:pos x="0" y="0"/>
                </a:cxn>
              </a:cxnLst>
              <a:rect l="0" t="0" r="r" b="b"/>
              <a:pathLst>
                <a:path w="545" h="480">
                  <a:moveTo>
                    <a:pt x="0" y="0"/>
                  </a:moveTo>
                  <a:lnTo>
                    <a:pt x="545" y="0"/>
                  </a:lnTo>
                  <a:lnTo>
                    <a:pt x="530" y="35"/>
                  </a:lnTo>
                  <a:lnTo>
                    <a:pt x="515" y="70"/>
                  </a:lnTo>
                  <a:lnTo>
                    <a:pt x="505" y="103"/>
                  </a:lnTo>
                  <a:lnTo>
                    <a:pt x="496" y="134"/>
                  </a:lnTo>
                  <a:lnTo>
                    <a:pt x="490" y="166"/>
                  </a:lnTo>
                  <a:lnTo>
                    <a:pt x="485" y="196"/>
                  </a:lnTo>
                  <a:lnTo>
                    <a:pt x="482" y="224"/>
                  </a:lnTo>
                  <a:lnTo>
                    <a:pt x="482" y="251"/>
                  </a:lnTo>
                  <a:lnTo>
                    <a:pt x="482" y="277"/>
                  </a:lnTo>
                  <a:lnTo>
                    <a:pt x="485" y="302"/>
                  </a:lnTo>
                  <a:lnTo>
                    <a:pt x="488" y="325"/>
                  </a:lnTo>
                  <a:lnTo>
                    <a:pt x="491" y="347"/>
                  </a:lnTo>
                  <a:lnTo>
                    <a:pt x="496" y="368"/>
                  </a:lnTo>
                  <a:lnTo>
                    <a:pt x="502" y="387"/>
                  </a:lnTo>
                  <a:lnTo>
                    <a:pt x="508" y="404"/>
                  </a:lnTo>
                  <a:lnTo>
                    <a:pt x="514" y="419"/>
                  </a:lnTo>
                  <a:lnTo>
                    <a:pt x="520" y="433"/>
                  </a:lnTo>
                  <a:lnTo>
                    <a:pt x="526" y="446"/>
                  </a:lnTo>
                  <a:lnTo>
                    <a:pt x="530" y="456"/>
                  </a:lnTo>
                  <a:lnTo>
                    <a:pt x="536" y="465"/>
                  </a:lnTo>
                  <a:lnTo>
                    <a:pt x="539" y="472"/>
                  </a:lnTo>
                  <a:lnTo>
                    <a:pt x="545" y="479"/>
                  </a:lnTo>
                  <a:lnTo>
                    <a:pt x="545" y="480"/>
                  </a:lnTo>
                  <a:lnTo>
                    <a:pt x="0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02"/>
            <p:cNvSpPr>
              <a:spLocks noChangeAspect="1"/>
            </p:cNvSpPr>
            <p:nvPr userDrawn="1"/>
          </p:nvSpPr>
          <p:spPr bwMode="auto">
            <a:xfrm>
              <a:off x="4397" y="1445"/>
              <a:ext cx="552" cy="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52" y="0"/>
                </a:cxn>
                <a:cxn ang="0">
                  <a:pos x="551" y="480"/>
                </a:cxn>
                <a:cxn ang="0">
                  <a:pos x="67" y="480"/>
                </a:cxn>
                <a:cxn ang="0">
                  <a:pos x="51" y="454"/>
                </a:cxn>
                <a:cxn ang="0">
                  <a:pos x="39" y="428"/>
                </a:cxn>
                <a:cxn ang="0">
                  <a:pos x="28" y="404"/>
                </a:cxn>
                <a:cxn ang="0">
                  <a:pos x="20" y="381"/>
                </a:cxn>
                <a:cxn ang="0">
                  <a:pos x="13" y="358"/>
                </a:cxn>
                <a:cxn ang="0">
                  <a:pos x="8" y="338"/>
                </a:cxn>
                <a:cxn ang="0">
                  <a:pos x="5" y="320"/>
                </a:cxn>
                <a:cxn ang="0">
                  <a:pos x="2" y="303"/>
                </a:cxn>
                <a:cxn ang="0">
                  <a:pos x="1" y="290"/>
                </a:cxn>
                <a:cxn ang="0">
                  <a:pos x="0" y="278"/>
                </a:cxn>
                <a:cxn ang="0">
                  <a:pos x="0" y="0"/>
                </a:cxn>
              </a:cxnLst>
              <a:rect l="0" t="0" r="r" b="b"/>
              <a:pathLst>
                <a:path w="552" h="480">
                  <a:moveTo>
                    <a:pt x="0" y="0"/>
                  </a:moveTo>
                  <a:lnTo>
                    <a:pt x="552" y="0"/>
                  </a:lnTo>
                  <a:lnTo>
                    <a:pt x="551" y="480"/>
                  </a:lnTo>
                  <a:lnTo>
                    <a:pt x="67" y="480"/>
                  </a:lnTo>
                  <a:lnTo>
                    <a:pt x="51" y="454"/>
                  </a:lnTo>
                  <a:lnTo>
                    <a:pt x="39" y="428"/>
                  </a:lnTo>
                  <a:lnTo>
                    <a:pt x="28" y="404"/>
                  </a:lnTo>
                  <a:lnTo>
                    <a:pt x="20" y="381"/>
                  </a:lnTo>
                  <a:lnTo>
                    <a:pt x="13" y="358"/>
                  </a:lnTo>
                  <a:lnTo>
                    <a:pt x="8" y="338"/>
                  </a:lnTo>
                  <a:lnTo>
                    <a:pt x="5" y="320"/>
                  </a:lnTo>
                  <a:lnTo>
                    <a:pt x="2" y="303"/>
                  </a:lnTo>
                  <a:lnTo>
                    <a:pt x="1" y="290"/>
                  </a:lnTo>
                  <a:lnTo>
                    <a:pt x="0" y="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203"/>
            <p:cNvSpPr>
              <a:spLocks noChangeAspect="1"/>
            </p:cNvSpPr>
            <p:nvPr userDrawn="1"/>
          </p:nvSpPr>
          <p:spPr bwMode="auto">
            <a:xfrm>
              <a:off x="3797" y="1445"/>
              <a:ext cx="121" cy="482"/>
            </a:xfrm>
            <a:custGeom>
              <a:avLst/>
              <a:gdLst/>
              <a:ahLst/>
              <a:cxnLst>
                <a:cxn ang="0">
                  <a:pos x="63" y="0"/>
                </a:cxn>
                <a:cxn ang="0">
                  <a:pos x="121" y="0"/>
                </a:cxn>
                <a:cxn ang="0">
                  <a:pos x="120" y="2"/>
                </a:cxn>
                <a:cxn ang="0">
                  <a:pos x="118" y="4"/>
                </a:cxn>
                <a:cxn ang="0">
                  <a:pos x="115" y="11"/>
                </a:cxn>
                <a:cxn ang="0">
                  <a:pos x="111" y="18"/>
                </a:cxn>
                <a:cxn ang="0">
                  <a:pos x="106" y="29"/>
                </a:cxn>
                <a:cxn ang="0">
                  <a:pos x="101" y="41"/>
                </a:cxn>
                <a:cxn ang="0">
                  <a:pos x="95" y="54"/>
                </a:cxn>
                <a:cxn ang="0">
                  <a:pos x="89" y="68"/>
                </a:cxn>
                <a:cxn ang="0">
                  <a:pos x="84" y="84"/>
                </a:cxn>
                <a:cxn ang="0">
                  <a:pos x="78" y="101"/>
                </a:cxn>
                <a:cxn ang="0">
                  <a:pos x="72" y="118"/>
                </a:cxn>
                <a:cxn ang="0">
                  <a:pos x="67" y="137"/>
                </a:cxn>
                <a:cxn ang="0">
                  <a:pos x="63" y="156"/>
                </a:cxn>
                <a:cxn ang="0">
                  <a:pos x="60" y="175"/>
                </a:cxn>
                <a:cxn ang="0">
                  <a:pos x="58" y="194"/>
                </a:cxn>
                <a:cxn ang="0">
                  <a:pos x="56" y="213"/>
                </a:cxn>
                <a:cxn ang="0">
                  <a:pos x="114" y="213"/>
                </a:cxn>
                <a:cxn ang="0">
                  <a:pos x="114" y="263"/>
                </a:cxn>
                <a:cxn ang="0">
                  <a:pos x="54" y="263"/>
                </a:cxn>
                <a:cxn ang="0">
                  <a:pos x="54" y="279"/>
                </a:cxn>
                <a:cxn ang="0">
                  <a:pos x="55" y="291"/>
                </a:cxn>
                <a:cxn ang="0">
                  <a:pos x="56" y="304"/>
                </a:cxn>
                <a:cxn ang="0">
                  <a:pos x="59" y="321"/>
                </a:cxn>
                <a:cxn ang="0">
                  <a:pos x="63" y="339"/>
                </a:cxn>
                <a:cxn ang="0">
                  <a:pos x="67" y="359"/>
                </a:cxn>
                <a:cxn ang="0">
                  <a:pos x="74" y="382"/>
                </a:cxn>
                <a:cxn ang="0">
                  <a:pos x="82" y="405"/>
                </a:cxn>
                <a:cxn ang="0">
                  <a:pos x="93" y="430"/>
                </a:cxn>
                <a:cxn ang="0">
                  <a:pos x="105" y="456"/>
                </a:cxn>
                <a:cxn ang="0">
                  <a:pos x="121" y="482"/>
                </a:cxn>
                <a:cxn ang="0">
                  <a:pos x="63" y="482"/>
                </a:cxn>
                <a:cxn ang="0">
                  <a:pos x="62" y="481"/>
                </a:cxn>
                <a:cxn ang="0">
                  <a:pos x="57" y="473"/>
                </a:cxn>
                <a:cxn ang="0">
                  <a:pos x="53" y="466"/>
                </a:cxn>
                <a:cxn ang="0">
                  <a:pos x="48" y="458"/>
                </a:cxn>
                <a:cxn ang="0">
                  <a:pos x="43" y="447"/>
                </a:cxn>
                <a:cxn ang="0">
                  <a:pos x="37" y="435"/>
                </a:cxn>
                <a:cxn ang="0">
                  <a:pos x="31" y="421"/>
                </a:cxn>
                <a:cxn ang="0">
                  <a:pos x="26" y="404"/>
                </a:cxn>
                <a:cxn ang="0">
                  <a:pos x="20" y="387"/>
                </a:cxn>
                <a:cxn ang="0">
                  <a:pos x="15" y="368"/>
                </a:cxn>
                <a:cxn ang="0">
                  <a:pos x="10" y="348"/>
                </a:cxn>
                <a:cxn ang="0">
                  <a:pos x="6" y="326"/>
                </a:cxn>
                <a:cxn ang="0">
                  <a:pos x="3" y="303"/>
                </a:cxn>
                <a:cxn ang="0">
                  <a:pos x="1" y="279"/>
                </a:cxn>
                <a:cxn ang="0">
                  <a:pos x="0" y="252"/>
                </a:cxn>
                <a:cxn ang="0">
                  <a:pos x="1" y="224"/>
                </a:cxn>
                <a:cxn ang="0">
                  <a:pos x="4" y="196"/>
                </a:cxn>
                <a:cxn ang="0">
                  <a:pos x="8" y="166"/>
                </a:cxn>
                <a:cxn ang="0">
                  <a:pos x="14" y="134"/>
                </a:cxn>
                <a:cxn ang="0">
                  <a:pos x="23" y="103"/>
                </a:cxn>
                <a:cxn ang="0">
                  <a:pos x="33" y="70"/>
                </a:cxn>
                <a:cxn ang="0">
                  <a:pos x="47" y="35"/>
                </a:cxn>
                <a:cxn ang="0">
                  <a:pos x="63" y="0"/>
                </a:cxn>
              </a:cxnLst>
              <a:rect l="0" t="0" r="r" b="b"/>
              <a:pathLst>
                <a:path w="121" h="482">
                  <a:moveTo>
                    <a:pt x="63" y="0"/>
                  </a:moveTo>
                  <a:lnTo>
                    <a:pt x="121" y="0"/>
                  </a:lnTo>
                  <a:lnTo>
                    <a:pt x="120" y="2"/>
                  </a:lnTo>
                  <a:lnTo>
                    <a:pt x="118" y="4"/>
                  </a:lnTo>
                  <a:lnTo>
                    <a:pt x="115" y="11"/>
                  </a:lnTo>
                  <a:lnTo>
                    <a:pt x="111" y="18"/>
                  </a:lnTo>
                  <a:lnTo>
                    <a:pt x="106" y="29"/>
                  </a:lnTo>
                  <a:lnTo>
                    <a:pt x="101" y="41"/>
                  </a:lnTo>
                  <a:lnTo>
                    <a:pt x="95" y="54"/>
                  </a:lnTo>
                  <a:lnTo>
                    <a:pt x="89" y="68"/>
                  </a:lnTo>
                  <a:lnTo>
                    <a:pt x="84" y="84"/>
                  </a:lnTo>
                  <a:lnTo>
                    <a:pt x="78" y="101"/>
                  </a:lnTo>
                  <a:lnTo>
                    <a:pt x="72" y="118"/>
                  </a:lnTo>
                  <a:lnTo>
                    <a:pt x="67" y="137"/>
                  </a:lnTo>
                  <a:lnTo>
                    <a:pt x="63" y="156"/>
                  </a:lnTo>
                  <a:lnTo>
                    <a:pt x="60" y="175"/>
                  </a:lnTo>
                  <a:lnTo>
                    <a:pt x="58" y="194"/>
                  </a:lnTo>
                  <a:lnTo>
                    <a:pt x="56" y="213"/>
                  </a:lnTo>
                  <a:lnTo>
                    <a:pt x="114" y="213"/>
                  </a:lnTo>
                  <a:lnTo>
                    <a:pt x="114" y="263"/>
                  </a:lnTo>
                  <a:lnTo>
                    <a:pt x="54" y="263"/>
                  </a:lnTo>
                  <a:lnTo>
                    <a:pt x="54" y="279"/>
                  </a:lnTo>
                  <a:lnTo>
                    <a:pt x="55" y="291"/>
                  </a:lnTo>
                  <a:lnTo>
                    <a:pt x="56" y="304"/>
                  </a:lnTo>
                  <a:lnTo>
                    <a:pt x="59" y="321"/>
                  </a:lnTo>
                  <a:lnTo>
                    <a:pt x="63" y="339"/>
                  </a:lnTo>
                  <a:lnTo>
                    <a:pt x="67" y="359"/>
                  </a:lnTo>
                  <a:lnTo>
                    <a:pt x="74" y="382"/>
                  </a:lnTo>
                  <a:lnTo>
                    <a:pt x="82" y="405"/>
                  </a:lnTo>
                  <a:lnTo>
                    <a:pt x="93" y="430"/>
                  </a:lnTo>
                  <a:lnTo>
                    <a:pt x="105" y="456"/>
                  </a:lnTo>
                  <a:lnTo>
                    <a:pt x="121" y="482"/>
                  </a:lnTo>
                  <a:lnTo>
                    <a:pt x="63" y="482"/>
                  </a:lnTo>
                  <a:lnTo>
                    <a:pt x="62" y="481"/>
                  </a:lnTo>
                  <a:lnTo>
                    <a:pt x="57" y="473"/>
                  </a:lnTo>
                  <a:lnTo>
                    <a:pt x="53" y="466"/>
                  </a:lnTo>
                  <a:lnTo>
                    <a:pt x="48" y="458"/>
                  </a:lnTo>
                  <a:lnTo>
                    <a:pt x="43" y="447"/>
                  </a:lnTo>
                  <a:lnTo>
                    <a:pt x="37" y="435"/>
                  </a:lnTo>
                  <a:lnTo>
                    <a:pt x="31" y="421"/>
                  </a:lnTo>
                  <a:lnTo>
                    <a:pt x="26" y="404"/>
                  </a:lnTo>
                  <a:lnTo>
                    <a:pt x="20" y="387"/>
                  </a:lnTo>
                  <a:lnTo>
                    <a:pt x="15" y="368"/>
                  </a:lnTo>
                  <a:lnTo>
                    <a:pt x="10" y="348"/>
                  </a:lnTo>
                  <a:lnTo>
                    <a:pt x="6" y="326"/>
                  </a:lnTo>
                  <a:lnTo>
                    <a:pt x="3" y="303"/>
                  </a:lnTo>
                  <a:lnTo>
                    <a:pt x="1" y="279"/>
                  </a:lnTo>
                  <a:lnTo>
                    <a:pt x="0" y="252"/>
                  </a:lnTo>
                  <a:lnTo>
                    <a:pt x="1" y="224"/>
                  </a:lnTo>
                  <a:lnTo>
                    <a:pt x="4" y="196"/>
                  </a:lnTo>
                  <a:lnTo>
                    <a:pt x="8" y="166"/>
                  </a:lnTo>
                  <a:lnTo>
                    <a:pt x="14" y="134"/>
                  </a:lnTo>
                  <a:lnTo>
                    <a:pt x="23" y="103"/>
                  </a:lnTo>
                  <a:lnTo>
                    <a:pt x="33" y="70"/>
                  </a:lnTo>
                  <a:lnTo>
                    <a:pt x="47" y="35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204"/>
            <p:cNvSpPr>
              <a:spLocks noChangeAspect="1"/>
            </p:cNvSpPr>
            <p:nvPr userDrawn="1"/>
          </p:nvSpPr>
          <p:spPr bwMode="auto">
            <a:xfrm>
              <a:off x="4157" y="1445"/>
              <a:ext cx="120" cy="482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120" y="0"/>
                </a:cxn>
                <a:cxn ang="0">
                  <a:pos x="119" y="2"/>
                </a:cxn>
                <a:cxn ang="0">
                  <a:pos x="117" y="4"/>
                </a:cxn>
                <a:cxn ang="0">
                  <a:pos x="114" y="11"/>
                </a:cxn>
                <a:cxn ang="0">
                  <a:pos x="110" y="18"/>
                </a:cxn>
                <a:cxn ang="0">
                  <a:pos x="106" y="29"/>
                </a:cxn>
                <a:cxn ang="0">
                  <a:pos x="100" y="41"/>
                </a:cxn>
                <a:cxn ang="0">
                  <a:pos x="94" y="54"/>
                </a:cxn>
                <a:cxn ang="0">
                  <a:pos x="89" y="68"/>
                </a:cxn>
                <a:cxn ang="0">
                  <a:pos x="82" y="84"/>
                </a:cxn>
                <a:cxn ang="0">
                  <a:pos x="71" y="118"/>
                </a:cxn>
                <a:cxn ang="0">
                  <a:pos x="62" y="156"/>
                </a:cxn>
                <a:cxn ang="0">
                  <a:pos x="59" y="175"/>
                </a:cxn>
                <a:cxn ang="0">
                  <a:pos x="56" y="194"/>
                </a:cxn>
                <a:cxn ang="0">
                  <a:pos x="55" y="213"/>
                </a:cxn>
                <a:cxn ang="0">
                  <a:pos x="113" y="213"/>
                </a:cxn>
                <a:cxn ang="0">
                  <a:pos x="113" y="263"/>
                </a:cxn>
                <a:cxn ang="0">
                  <a:pos x="55" y="263"/>
                </a:cxn>
                <a:cxn ang="0">
                  <a:pos x="55" y="482"/>
                </a:cxn>
                <a:cxn ang="0">
                  <a:pos x="0" y="482"/>
                </a:cxn>
                <a:cxn ang="0">
                  <a:pos x="0" y="241"/>
                </a:cxn>
                <a:cxn ang="0">
                  <a:pos x="1" y="215"/>
                </a:cxn>
                <a:cxn ang="0">
                  <a:pos x="4" y="188"/>
                </a:cxn>
                <a:cxn ang="0">
                  <a:pos x="8" y="159"/>
                </a:cxn>
                <a:cxn ang="0">
                  <a:pos x="15" y="129"/>
                </a:cxn>
                <a:cxn ang="0">
                  <a:pos x="23" y="98"/>
                </a:cxn>
                <a:cxn ang="0">
                  <a:pos x="34" y="66"/>
                </a:cxn>
                <a:cxn ang="0">
                  <a:pos x="46" y="34"/>
                </a:cxn>
                <a:cxn ang="0">
                  <a:pos x="62" y="0"/>
                </a:cxn>
              </a:cxnLst>
              <a:rect l="0" t="0" r="r" b="b"/>
              <a:pathLst>
                <a:path w="120" h="482">
                  <a:moveTo>
                    <a:pt x="62" y="0"/>
                  </a:moveTo>
                  <a:lnTo>
                    <a:pt x="120" y="0"/>
                  </a:lnTo>
                  <a:lnTo>
                    <a:pt x="119" y="2"/>
                  </a:lnTo>
                  <a:lnTo>
                    <a:pt x="117" y="4"/>
                  </a:lnTo>
                  <a:lnTo>
                    <a:pt x="114" y="11"/>
                  </a:lnTo>
                  <a:lnTo>
                    <a:pt x="110" y="18"/>
                  </a:lnTo>
                  <a:lnTo>
                    <a:pt x="106" y="29"/>
                  </a:lnTo>
                  <a:lnTo>
                    <a:pt x="100" y="41"/>
                  </a:lnTo>
                  <a:lnTo>
                    <a:pt x="94" y="54"/>
                  </a:lnTo>
                  <a:lnTo>
                    <a:pt x="89" y="68"/>
                  </a:lnTo>
                  <a:lnTo>
                    <a:pt x="82" y="84"/>
                  </a:lnTo>
                  <a:lnTo>
                    <a:pt x="71" y="118"/>
                  </a:lnTo>
                  <a:lnTo>
                    <a:pt x="62" y="156"/>
                  </a:lnTo>
                  <a:lnTo>
                    <a:pt x="59" y="175"/>
                  </a:lnTo>
                  <a:lnTo>
                    <a:pt x="56" y="194"/>
                  </a:lnTo>
                  <a:lnTo>
                    <a:pt x="55" y="213"/>
                  </a:lnTo>
                  <a:lnTo>
                    <a:pt x="113" y="213"/>
                  </a:lnTo>
                  <a:lnTo>
                    <a:pt x="113" y="263"/>
                  </a:lnTo>
                  <a:lnTo>
                    <a:pt x="55" y="263"/>
                  </a:lnTo>
                  <a:lnTo>
                    <a:pt x="55" y="482"/>
                  </a:lnTo>
                  <a:lnTo>
                    <a:pt x="0" y="482"/>
                  </a:lnTo>
                  <a:lnTo>
                    <a:pt x="0" y="241"/>
                  </a:lnTo>
                  <a:lnTo>
                    <a:pt x="1" y="215"/>
                  </a:lnTo>
                  <a:lnTo>
                    <a:pt x="4" y="188"/>
                  </a:lnTo>
                  <a:lnTo>
                    <a:pt x="8" y="159"/>
                  </a:lnTo>
                  <a:lnTo>
                    <a:pt x="15" y="129"/>
                  </a:lnTo>
                  <a:lnTo>
                    <a:pt x="23" y="98"/>
                  </a:lnTo>
                  <a:lnTo>
                    <a:pt x="34" y="66"/>
                  </a:lnTo>
                  <a:lnTo>
                    <a:pt x="46" y="3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205"/>
            <p:cNvSpPr>
              <a:spLocks noChangeAspect="1"/>
            </p:cNvSpPr>
            <p:nvPr userDrawn="1"/>
          </p:nvSpPr>
          <p:spPr bwMode="auto">
            <a:xfrm>
              <a:off x="4300" y="1445"/>
              <a:ext cx="121" cy="48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3" y="0"/>
                </a:cxn>
                <a:cxn ang="0">
                  <a:pos x="53" y="263"/>
                </a:cxn>
                <a:cxn ang="0">
                  <a:pos x="53" y="279"/>
                </a:cxn>
                <a:cxn ang="0">
                  <a:pos x="54" y="291"/>
                </a:cxn>
                <a:cxn ang="0">
                  <a:pos x="57" y="304"/>
                </a:cxn>
                <a:cxn ang="0">
                  <a:pos x="58" y="321"/>
                </a:cxn>
                <a:cxn ang="0">
                  <a:pos x="63" y="339"/>
                </a:cxn>
                <a:cxn ang="0">
                  <a:pos x="66" y="359"/>
                </a:cxn>
                <a:cxn ang="0">
                  <a:pos x="74" y="382"/>
                </a:cxn>
                <a:cxn ang="0">
                  <a:pos x="82" y="405"/>
                </a:cxn>
                <a:cxn ang="0">
                  <a:pos x="93" y="430"/>
                </a:cxn>
                <a:cxn ang="0">
                  <a:pos x="105" y="456"/>
                </a:cxn>
                <a:cxn ang="0">
                  <a:pos x="121" y="482"/>
                </a:cxn>
                <a:cxn ang="0">
                  <a:pos x="63" y="482"/>
                </a:cxn>
                <a:cxn ang="0">
                  <a:pos x="62" y="481"/>
                </a:cxn>
                <a:cxn ang="0">
                  <a:pos x="59" y="478"/>
                </a:cxn>
                <a:cxn ang="0">
                  <a:pos x="57" y="473"/>
                </a:cxn>
                <a:cxn ang="0">
                  <a:pos x="52" y="465"/>
                </a:cxn>
                <a:cxn ang="0">
                  <a:pos x="47" y="456"/>
                </a:cxn>
                <a:cxn ang="0">
                  <a:pos x="41" y="445"/>
                </a:cxn>
                <a:cxn ang="0">
                  <a:pos x="36" y="433"/>
                </a:cxn>
                <a:cxn ang="0">
                  <a:pos x="29" y="418"/>
                </a:cxn>
                <a:cxn ang="0">
                  <a:pos x="23" y="401"/>
                </a:cxn>
                <a:cxn ang="0">
                  <a:pos x="18" y="383"/>
                </a:cxn>
                <a:cxn ang="0">
                  <a:pos x="12" y="363"/>
                </a:cxn>
                <a:cxn ang="0">
                  <a:pos x="8" y="342"/>
                </a:cxn>
                <a:cxn ang="0">
                  <a:pos x="4" y="319"/>
                </a:cxn>
                <a:cxn ang="0">
                  <a:pos x="1" y="294"/>
                </a:cxn>
                <a:cxn ang="0">
                  <a:pos x="0" y="268"/>
                </a:cxn>
                <a:cxn ang="0">
                  <a:pos x="0" y="0"/>
                </a:cxn>
              </a:cxnLst>
              <a:rect l="0" t="0" r="r" b="b"/>
              <a:pathLst>
                <a:path w="121" h="482">
                  <a:moveTo>
                    <a:pt x="0" y="0"/>
                  </a:moveTo>
                  <a:lnTo>
                    <a:pt x="53" y="0"/>
                  </a:lnTo>
                  <a:lnTo>
                    <a:pt x="53" y="263"/>
                  </a:lnTo>
                  <a:lnTo>
                    <a:pt x="53" y="279"/>
                  </a:lnTo>
                  <a:lnTo>
                    <a:pt x="54" y="291"/>
                  </a:lnTo>
                  <a:lnTo>
                    <a:pt x="57" y="304"/>
                  </a:lnTo>
                  <a:lnTo>
                    <a:pt x="58" y="321"/>
                  </a:lnTo>
                  <a:lnTo>
                    <a:pt x="63" y="339"/>
                  </a:lnTo>
                  <a:lnTo>
                    <a:pt x="66" y="359"/>
                  </a:lnTo>
                  <a:lnTo>
                    <a:pt x="74" y="382"/>
                  </a:lnTo>
                  <a:lnTo>
                    <a:pt x="82" y="405"/>
                  </a:lnTo>
                  <a:lnTo>
                    <a:pt x="93" y="430"/>
                  </a:lnTo>
                  <a:lnTo>
                    <a:pt x="105" y="456"/>
                  </a:lnTo>
                  <a:lnTo>
                    <a:pt x="121" y="482"/>
                  </a:lnTo>
                  <a:lnTo>
                    <a:pt x="63" y="482"/>
                  </a:lnTo>
                  <a:lnTo>
                    <a:pt x="62" y="481"/>
                  </a:lnTo>
                  <a:lnTo>
                    <a:pt x="59" y="478"/>
                  </a:lnTo>
                  <a:lnTo>
                    <a:pt x="57" y="473"/>
                  </a:lnTo>
                  <a:lnTo>
                    <a:pt x="52" y="465"/>
                  </a:lnTo>
                  <a:lnTo>
                    <a:pt x="47" y="456"/>
                  </a:lnTo>
                  <a:lnTo>
                    <a:pt x="41" y="445"/>
                  </a:lnTo>
                  <a:lnTo>
                    <a:pt x="36" y="433"/>
                  </a:lnTo>
                  <a:lnTo>
                    <a:pt x="29" y="418"/>
                  </a:lnTo>
                  <a:lnTo>
                    <a:pt x="23" y="401"/>
                  </a:lnTo>
                  <a:lnTo>
                    <a:pt x="18" y="383"/>
                  </a:lnTo>
                  <a:lnTo>
                    <a:pt x="12" y="363"/>
                  </a:lnTo>
                  <a:lnTo>
                    <a:pt x="8" y="342"/>
                  </a:lnTo>
                  <a:lnTo>
                    <a:pt x="4" y="319"/>
                  </a:lnTo>
                  <a:lnTo>
                    <a:pt x="1" y="294"/>
                  </a:lnTo>
                  <a:lnTo>
                    <a:pt x="0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Rectangle 206"/>
            <p:cNvSpPr>
              <a:spLocks noChangeAspect="1" noChangeArrowheads="1"/>
            </p:cNvSpPr>
            <p:nvPr userDrawn="1"/>
          </p:nvSpPr>
          <p:spPr bwMode="auto">
            <a:xfrm>
              <a:off x="3962" y="1445"/>
              <a:ext cx="56" cy="48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207"/>
            <p:cNvSpPr>
              <a:spLocks noChangeAspect="1"/>
            </p:cNvSpPr>
            <p:nvPr userDrawn="1"/>
          </p:nvSpPr>
          <p:spPr bwMode="auto">
            <a:xfrm>
              <a:off x="4038" y="1445"/>
              <a:ext cx="95" cy="2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7" y="0"/>
                </a:cxn>
                <a:cxn ang="0">
                  <a:pos x="70" y="23"/>
                </a:cxn>
                <a:cxn ang="0">
                  <a:pos x="81" y="45"/>
                </a:cxn>
                <a:cxn ang="0">
                  <a:pos x="88" y="66"/>
                </a:cxn>
                <a:cxn ang="0">
                  <a:pos x="93" y="87"/>
                </a:cxn>
                <a:cxn ang="0">
                  <a:pos x="94" y="106"/>
                </a:cxn>
                <a:cxn ang="0">
                  <a:pos x="95" y="125"/>
                </a:cxn>
                <a:cxn ang="0">
                  <a:pos x="94" y="143"/>
                </a:cxn>
                <a:cxn ang="0">
                  <a:pos x="92" y="161"/>
                </a:cxn>
                <a:cxn ang="0">
                  <a:pos x="87" y="177"/>
                </a:cxn>
                <a:cxn ang="0">
                  <a:pos x="82" y="191"/>
                </a:cxn>
                <a:cxn ang="0">
                  <a:pos x="77" y="204"/>
                </a:cxn>
                <a:cxn ang="0">
                  <a:pos x="73" y="214"/>
                </a:cxn>
                <a:cxn ang="0">
                  <a:pos x="68" y="224"/>
                </a:cxn>
                <a:cxn ang="0">
                  <a:pos x="63" y="232"/>
                </a:cxn>
                <a:cxn ang="0">
                  <a:pos x="61" y="237"/>
                </a:cxn>
                <a:cxn ang="0">
                  <a:pos x="58" y="240"/>
                </a:cxn>
                <a:cxn ang="0">
                  <a:pos x="57" y="241"/>
                </a:cxn>
                <a:cxn ang="0">
                  <a:pos x="0" y="241"/>
                </a:cxn>
                <a:cxn ang="0">
                  <a:pos x="13" y="221"/>
                </a:cxn>
                <a:cxn ang="0">
                  <a:pos x="23" y="202"/>
                </a:cxn>
                <a:cxn ang="0">
                  <a:pos x="31" y="182"/>
                </a:cxn>
                <a:cxn ang="0">
                  <a:pos x="36" y="163"/>
                </a:cxn>
                <a:cxn ang="0">
                  <a:pos x="39" y="143"/>
                </a:cxn>
                <a:cxn ang="0">
                  <a:pos x="40" y="124"/>
                </a:cxn>
                <a:cxn ang="0">
                  <a:pos x="39" y="107"/>
                </a:cxn>
                <a:cxn ang="0">
                  <a:pos x="37" y="91"/>
                </a:cxn>
                <a:cxn ang="0">
                  <a:pos x="34" y="75"/>
                </a:cxn>
                <a:cxn ang="0">
                  <a:pos x="29" y="61"/>
                </a:cxn>
                <a:cxn ang="0">
                  <a:pos x="25" y="48"/>
                </a:cxn>
                <a:cxn ang="0">
                  <a:pos x="20" y="36"/>
                </a:cxn>
                <a:cxn ang="0">
                  <a:pos x="15" y="26"/>
                </a:cxn>
                <a:cxn ang="0">
                  <a:pos x="10" y="17"/>
                </a:cxn>
                <a:cxn ang="0">
                  <a:pos x="6" y="10"/>
                </a:cxn>
                <a:cxn ang="0">
                  <a:pos x="3" y="4"/>
                </a:cxn>
                <a:cxn ang="0">
                  <a:pos x="1" y="2"/>
                </a:cxn>
                <a:cxn ang="0">
                  <a:pos x="0" y="0"/>
                </a:cxn>
              </a:cxnLst>
              <a:rect l="0" t="0" r="r" b="b"/>
              <a:pathLst>
                <a:path w="95" h="241">
                  <a:moveTo>
                    <a:pt x="0" y="0"/>
                  </a:moveTo>
                  <a:lnTo>
                    <a:pt x="57" y="0"/>
                  </a:lnTo>
                  <a:lnTo>
                    <a:pt x="70" y="23"/>
                  </a:lnTo>
                  <a:lnTo>
                    <a:pt x="81" y="45"/>
                  </a:lnTo>
                  <a:lnTo>
                    <a:pt x="88" y="66"/>
                  </a:lnTo>
                  <a:lnTo>
                    <a:pt x="93" y="87"/>
                  </a:lnTo>
                  <a:lnTo>
                    <a:pt x="94" y="106"/>
                  </a:lnTo>
                  <a:lnTo>
                    <a:pt x="95" y="125"/>
                  </a:lnTo>
                  <a:lnTo>
                    <a:pt x="94" y="143"/>
                  </a:lnTo>
                  <a:lnTo>
                    <a:pt x="92" y="161"/>
                  </a:lnTo>
                  <a:lnTo>
                    <a:pt x="87" y="177"/>
                  </a:lnTo>
                  <a:lnTo>
                    <a:pt x="82" y="191"/>
                  </a:lnTo>
                  <a:lnTo>
                    <a:pt x="77" y="204"/>
                  </a:lnTo>
                  <a:lnTo>
                    <a:pt x="73" y="214"/>
                  </a:lnTo>
                  <a:lnTo>
                    <a:pt x="68" y="224"/>
                  </a:lnTo>
                  <a:lnTo>
                    <a:pt x="63" y="232"/>
                  </a:lnTo>
                  <a:lnTo>
                    <a:pt x="61" y="237"/>
                  </a:lnTo>
                  <a:lnTo>
                    <a:pt x="58" y="240"/>
                  </a:lnTo>
                  <a:lnTo>
                    <a:pt x="57" y="241"/>
                  </a:lnTo>
                  <a:lnTo>
                    <a:pt x="0" y="241"/>
                  </a:lnTo>
                  <a:lnTo>
                    <a:pt x="13" y="221"/>
                  </a:lnTo>
                  <a:lnTo>
                    <a:pt x="23" y="202"/>
                  </a:lnTo>
                  <a:lnTo>
                    <a:pt x="31" y="182"/>
                  </a:lnTo>
                  <a:lnTo>
                    <a:pt x="36" y="163"/>
                  </a:lnTo>
                  <a:lnTo>
                    <a:pt x="39" y="143"/>
                  </a:lnTo>
                  <a:lnTo>
                    <a:pt x="40" y="124"/>
                  </a:lnTo>
                  <a:lnTo>
                    <a:pt x="39" y="107"/>
                  </a:lnTo>
                  <a:lnTo>
                    <a:pt x="37" y="91"/>
                  </a:lnTo>
                  <a:lnTo>
                    <a:pt x="34" y="75"/>
                  </a:lnTo>
                  <a:lnTo>
                    <a:pt x="29" y="61"/>
                  </a:lnTo>
                  <a:lnTo>
                    <a:pt x="25" y="48"/>
                  </a:lnTo>
                  <a:lnTo>
                    <a:pt x="20" y="36"/>
                  </a:lnTo>
                  <a:lnTo>
                    <a:pt x="15" y="26"/>
                  </a:lnTo>
                  <a:lnTo>
                    <a:pt x="10" y="17"/>
                  </a:lnTo>
                  <a:lnTo>
                    <a:pt x="6" y="10"/>
                  </a:lnTo>
                  <a:lnTo>
                    <a:pt x="3" y="4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51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4438"/>
    </mc:Choice>
    <mc:Fallback xmlns="">
      <p:transition spd="slow" advTm="284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 fontScale="90000"/>
          </a:bodyPr>
          <a:lstStyle/>
          <a:p>
            <a:r>
              <a:rPr lang="en-US" dirty="0" smtClean="0"/>
              <a:t>Concepts</a:t>
            </a:r>
            <a:endParaRPr lang="en-US" dirty="0"/>
          </a:p>
        </p:txBody>
      </p:sp>
      <p:sp>
        <p:nvSpPr>
          <p:cNvPr id="58" name="Can 57"/>
          <p:cNvSpPr/>
          <p:nvPr/>
        </p:nvSpPr>
        <p:spPr>
          <a:xfrm>
            <a:off x="1066656" y="2386633"/>
            <a:ext cx="417663" cy="435191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Cube 66"/>
          <p:cNvSpPr/>
          <p:nvPr/>
        </p:nvSpPr>
        <p:spPr>
          <a:xfrm>
            <a:off x="5350997" y="2651558"/>
            <a:ext cx="436854" cy="407930"/>
          </a:xfrm>
          <a:prstGeom prst="cub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6786" y="2766285"/>
            <a:ext cx="713063" cy="6061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8912" y="2382716"/>
            <a:ext cx="659583" cy="5704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229" y="3258298"/>
            <a:ext cx="713063" cy="6061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0431" y="3779742"/>
            <a:ext cx="499490" cy="507548"/>
          </a:xfrm>
          <a:prstGeom prst="rect">
            <a:avLst/>
          </a:prstGeom>
        </p:spPr>
      </p:pic>
      <p:sp>
        <p:nvSpPr>
          <p:cNvPr id="74" name="Cube 73"/>
          <p:cNvSpPr/>
          <p:nvPr/>
        </p:nvSpPr>
        <p:spPr>
          <a:xfrm>
            <a:off x="5230618" y="3163792"/>
            <a:ext cx="436854" cy="407930"/>
          </a:xfrm>
          <a:prstGeom prst="cub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Cube 74"/>
          <p:cNvSpPr/>
          <p:nvPr/>
        </p:nvSpPr>
        <p:spPr>
          <a:xfrm>
            <a:off x="5358625" y="3676026"/>
            <a:ext cx="436854" cy="407930"/>
          </a:xfrm>
          <a:prstGeom prst="cub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Can 75"/>
          <p:cNvSpPr/>
          <p:nvPr/>
        </p:nvSpPr>
        <p:spPr>
          <a:xfrm>
            <a:off x="1275487" y="2889823"/>
            <a:ext cx="417663" cy="435191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Can 77"/>
          <p:cNvSpPr/>
          <p:nvPr/>
        </p:nvSpPr>
        <p:spPr>
          <a:xfrm>
            <a:off x="1066655" y="3364991"/>
            <a:ext cx="417663" cy="435191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Can 79"/>
          <p:cNvSpPr/>
          <p:nvPr/>
        </p:nvSpPr>
        <p:spPr>
          <a:xfrm>
            <a:off x="1275487" y="3868181"/>
            <a:ext cx="417663" cy="435191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849132" y="4371371"/>
            <a:ext cx="1264845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Data Silos</a:t>
            </a:r>
          </a:p>
          <a:p>
            <a:pPr algn="ctr"/>
            <a:r>
              <a:rPr lang="en-US" sz="2000" dirty="0" smtClean="0"/>
              <a:t>(Files)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2890551" y="4371371"/>
            <a:ext cx="1235994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Data Grid</a:t>
            </a:r>
          </a:p>
          <a:p>
            <a:pPr algn="ctr"/>
            <a:r>
              <a:rPr lang="en-US" sz="2000" dirty="0" smtClean="0"/>
              <a:t>(Table)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4602736" y="4371371"/>
            <a:ext cx="1771217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Hypercube  </a:t>
            </a:r>
            <a:br>
              <a:rPr lang="en-US" sz="2000" dirty="0" smtClean="0"/>
            </a:br>
            <a:r>
              <a:rPr lang="en-US" sz="2000" dirty="0" smtClean="0"/>
              <a:t>(Pivot Table)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6452244" y="4371371"/>
            <a:ext cx="1646811" cy="70788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Visualization</a:t>
            </a:r>
          </a:p>
          <a:p>
            <a:pPr algn="ctr"/>
            <a:r>
              <a:rPr lang="en-US" sz="2000" dirty="0" smtClean="0"/>
              <a:t>(Charts)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615745" y="2842271"/>
            <a:ext cx="1631096" cy="1037720"/>
            <a:chOff x="3351720" y="3955390"/>
            <a:chExt cx="1631096" cy="1037720"/>
          </a:xfrm>
        </p:grpSpPr>
        <p:sp>
          <p:nvSpPr>
            <p:cNvPr id="60" name="Internal Storage 59"/>
            <p:cNvSpPr/>
            <p:nvPr/>
          </p:nvSpPr>
          <p:spPr>
            <a:xfrm>
              <a:off x="3355781" y="3962014"/>
              <a:ext cx="1627035" cy="1024467"/>
            </a:xfrm>
            <a:prstGeom prst="flowChartInternalStorage">
              <a:avLst/>
            </a:prstGeom>
            <a:noFill/>
            <a:ln w="349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5" name="Straight Arrow Connector 104"/>
            <p:cNvCxnSpPr/>
            <p:nvPr/>
          </p:nvCxnSpPr>
          <p:spPr>
            <a:xfrm flipV="1">
              <a:off x="3746199" y="3962014"/>
              <a:ext cx="0" cy="1024468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 flipV="1">
              <a:off x="3898599" y="3955390"/>
              <a:ext cx="0" cy="1024468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V="1">
              <a:off x="4044371" y="3968642"/>
              <a:ext cx="0" cy="1024468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V="1">
              <a:off x="4204160" y="3955390"/>
              <a:ext cx="0" cy="1024468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V="1">
              <a:off x="4351647" y="3968642"/>
              <a:ext cx="0" cy="1024468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V="1">
              <a:off x="4507919" y="3955390"/>
              <a:ext cx="0" cy="1024468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 flipV="1">
              <a:off x="4670878" y="3955390"/>
              <a:ext cx="0" cy="1024468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 flipV="1">
              <a:off x="4817106" y="3968642"/>
              <a:ext cx="0" cy="1024468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/>
            <p:nvPr/>
          </p:nvCxnSpPr>
          <p:spPr>
            <a:xfrm>
              <a:off x="3355781" y="4245282"/>
              <a:ext cx="1624284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/>
            <p:nvPr/>
          </p:nvCxnSpPr>
          <p:spPr>
            <a:xfrm>
              <a:off x="3351720" y="4386071"/>
              <a:ext cx="1624284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/>
            <p:nvPr/>
          </p:nvCxnSpPr>
          <p:spPr>
            <a:xfrm>
              <a:off x="3358532" y="4533610"/>
              <a:ext cx="1624284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Straight Arrow Connector 121"/>
            <p:cNvCxnSpPr/>
            <p:nvPr/>
          </p:nvCxnSpPr>
          <p:spPr>
            <a:xfrm>
              <a:off x="3358532" y="4682603"/>
              <a:ext cx="1624284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/>
            <p:nvPr/>
          </p:nvCxnSpPr>
          <p:spPr>
            <a:xfrm>
              <a:off x="3354380" y="4829959"/>
              <a:ext cx="1624284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Right Arrow 2"/>
          <p:cNvSpPr/>
          <p:nvPr/>
        </p:nvSpPr>
        <p:spPr>
          <a:xfrm>
            <a:off x="1998710" y="3272952"/>
            <a:ext cx="394068" cy="27225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4526161" y="3284365"/>
            <a:ext cx="394068" cy="27225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ight Arrow 38"/>
          <p:cNvSpPr/>
          <p:nvPr/>
        </p:nvSpPr>
        <p:spPr>
          <a:xfrm>
            <a:off x="6097310" y="3272543"/>
            <a:ext cx="394068" cy="27225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0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135"/>
    </mc:Choice>
    <mc:Fallback xmlns="">
      <p:transition spd="slow" advTm="3513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 fontScale="90000"/>
          </a:bodyPr>
          <a:lstStyle/>
          <a:p>
            <a:r>
              <a:rPr lang="en-US" dirty="0" smtClean="0"/>
              <a:t>System Components</a:t>
            </a:r>
            <a:endParaRPr lang="en-US" dirty="0"/>
          </a:p>
        </p:txBody>
      </p:sp>
      <p:sp>
        <p:nvSpPr>
          <p:cNvPr id="37" name="Alternate Process 36"/>
          <p:cNvSpPr/>
          <p:nvPr/>
        </p:nvSpPr>
        <p:spPr>
          <a:xfrm>
            <a:off x="5341848" y="1749286"/>
            <a:ext cx="3033527" cy="3375425"/>
          </a:xfrm>
          <a:prstGeom prst="flowChartAlternateProcess">
            <a:avLst/>
          </a:prstGeom>
          <a:ln/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pPr algn="ctr"/>
            <a:endParaRPr lang="en-US" sz="2400" dirty="0" smtClean="0"/>
          </a:p>
          <a:p>
            <a:pPr algn="ctr"/>
            <a:endParaRPr lang="en-US" sz="2400" dirty="0"/>
          </a:p>
          <a:p>
            <a:pPr algn="ctr"/>
            <a:endParaRPr lang="en-US" sz="2400" dirty="0" smtClean="0"/>
          </a:p>
          <a:p>
            <a:pPr algn="ctr"/>
            <a:endParaRPr lang="en-US" sz="2400" dirty="0"/>
          </a:p>
          <a:p>
            <a:pPr algn="ctr"/>
            <a:endParaRPr lang="en-US" sz="2400" dirty="0" smtClean="0"/>
          </a:p>
          <a:p>
            <a:pPr algn="ctr"/>
            <a:endParaRPr lang="en-US" sz="2400" dirty="0" smtClean="0"/>
          </a:p>
          <a:p>
            <a:pPr algn="r"/>
            <a:endParaRPr lang="en-US" sz="2400" dirty="0" smtClean="0"/>
          </a:p>
          <a:p>
            <a:pPr algn="r"/>
            <a:r>
              <a:rPr lang="en-US" sz="2400" dirty="0" smtClean="0"/>
              <a:t>Cluster</a:t>
            </a:r>
            <a:endParaRPr lang="en-US" sz="2400" dirty="0"/>
          </a:p>
        </p:txBody>
      </p:sp>
      <p:grpSp>
        <p:nvGrpSpPr>
          <p:cNvPr id="4" name="Group 3"/>
          <p:cNvGrpSpPr/>
          <p:nvPr/>
        </p:nvGrpSpPr>
        <p:grpSpPr>
          <a:xfrm>
            <a:off x="5656594" y="2004398"/>
            <a:ext cx="745630" cy="691936"/>
            <a:chOff x="5670871" y="2772595"/>
            <a:chExt cx="633278" cy="626414"/>
          </a:xfrm>
        </p:grpSpPr>
        <p:sp>
          <p:nvSpPr>
            <p:cNvPr id="95" name="Rounded Rectangle 94"/>
            <p:cNvSpPr/>
            <p:nvPr/>
          </p:nvSpPr>
          <p:spPr>
            <a:xfrm>
              <a:off x="5670871" y="2772595"/>
              <a:ext cx="633278" cy="626414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 sz="2800" dirty="0"/>
            </a:p>
          </p:txBody>
        </p:sp>
        <p:pic>
          <p:nvPicPr>
            <p:cNvPr id="96" name="Picture 95" descr="index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661" y="2831289"/>
              <a:ext cx="492750" cy="506247"/>
            </a:xfrm>
            <a:prstGeom prst="rect">
              <a:avLst/>
            </a:prstGeom>
          </p:spPr>
        </p:pic>
      </p:grpSp>
      <p:grpSp>
        <p:nvGrpSpPr>
          <p:cNvPr id="97" name="Group 96"/>
          <p:cNvGrpSpPr/>
          <p:nvPr/>
        </p:nvGrpSpPr>
        <p:grpSpPr>
          <a:xfrm>
            <a:off x="7287800" y="2072303"/>
            <a:ext cx="745630" cy="691936"/>
            <a:chOff x="5670872" y="2772597"/>
            <a:chExt cx="633278" cy="626414"/>
          </a:xfrm>
        </p:grpSpPr>
        <p:sp>
          <p:nvSpPr>
            <p:cNvPr id="98" name="Rounded Rectangle 97"/>
            <p:cNvSpPr/>
            <p:nvPr/>
          </p:nvSpPr>
          <p:spPr>
            <a:xfrm>
              <a:off x="5670872" y="2772597"/>
              <a:ext cx="633278" cy="626414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 sz="2800" dirty="0"/>
            </a:p>
          </p:txBody>
        </p:sp>
        <p:pic>
          <p:nvPicPr>
            <p:cNvPr id="99" name="Picture 98" descr="index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46661" y="2831289"/>
              <a:ext cx="492750" cy="506247"/>
            </a:xfrm>
            <a:prstGeom prst="rect">
              <a:avLst/>
            </a:prstGeom>
          </p:spPr>
        </p:pic>
      </p:grpSp>
      <p:grpSp>
        <p:nvGrpSpPr>
          <p:cNvPr id="100" name="Group 99"/>
          <p:cNvGrpSpPr/>
          <p:nvPr/>
        </p:nvGrpSpPr>
        <p:grpSpPr>
          <a:xfrm>
            <a:off x="6507890" y="3085647"/>
            <a:ext cx="745630" cy="691936"/>
            <a:chOff x="6041669" y="2412748"/>
            <a:chExt cx="633278" cy="626414"/>
          </a:xfrm>
        </p:grpSpPr>
        <p:sp>
          <p:nvSpPr>
            <p:cNvPr id="102" name="Rounded Rectangle 101"/>
            <p:cNvSpPr/>
            <p:nvPr/>
          </p:nvSpPr>
          <p:spPr>
            <a:xfrm>
              <a:off x="6041669" y="2412748"/>
              <a:ext cx="633278" cy="626414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 sz="2800" dirty="0"/>
            </a:p>
          </p:txBody>
        </p:sp>
        <p:pic>
          <p:nvPicPr>
            <p:cNvPr id="103" name="Picture 102" descr="index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7458" y="2471442"/>
              <a:ext cx="492750" cy="506247"/>
            </a:xfrm>
            <a:prstGeom prst="rect">
              <a:avLst/>
            </a:prstGeom>
          </p:spPr>
        </p:pic>
      </p:grpSp>
      <p:grpSp>
        <p:nvGrpSpPr>
          <p:cNvPr id="108" name="Group 107"/>
          <p:cNvGrpSpPr/>
          <p:nvPr/>
        </p:nvGrpSpPr>
        <p:grpSpPr>
          <a:xfrm>
            <a:off x="5698681" y="4101429"/>
            <a:ext cx="745630" cy="691936"/>
            <a:chOff x="6425622" y="2542071"/>
            <a:chExt cx="633278" cy="626414"/>
          </a:xfrm>
        </p:grpSpPr>
        <p:sp>
          <p:nvSpPr>
            <p:cNvPr id="109" name="Rounded Rectangle 108"/>
            <p:cNvSpPr/>
            <p:nvPr/>
          </p:nvSpPr>
          <p:spPr>
            <a:xfrm>
              <a:off x="6425622" y="2542071"/>
              <a:ext cx="633278" cy="626414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/>
            <a:lstStyle/>
            <a:p>
              <a:endParaRPr lang="en-US" sz="2800" dirty="0"/>
            </a:p>
          </p:txBody>
        </p:sp>
        <p:pic>
          <p:nvPicPr>
            <p:cNvPr id="110" name="Picture 109" descr="index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1412" y="2600765"/>
              <a:ext cx="492750" cy="506247"/>
            </a:xfrm>
            <a:prstGeom prst="rect">
              <a:avLst/>
            </a:prstGeom>
          </p:spPr>
        </p:pic>
      </p:grpSp>
      <p:cxnSp>
        <p:nvCxnSpPr>
          <p:cNvPr id="116" name="Straight Arrow Connector 115"/>
          <p:cNvCxnSpPr>
            <a:stCxn id="95" idx="2"/>
            <a:endCxn id="102" idx="1"/>
          </p:cNvCxnSpPr>
          <p:nvPr/>
        </p:nvCxnSpPr>
        <p:spPr>
          <a:xfrm>
            <a:off x="6029409" y="2696334"/>
            <a:ext cx="478481" cy="735281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98" idx="1"/>
            <a:endCxn id="95" idx="3"/>
          </p:cNvCxnSpPr>
          <p:nvPr/>
        </p:nvCxnSpPr>
        <p:spPr>
          <a:xfrm flipH="1" flipV="1">
            <a:off x="6402224" y="2350366"/>
            <a:ext cx="885576" cy="67905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98" idx="2"/>
            <a:endCxn id="102" idx="3"/>
          </p:cNvCxnSpPr>
          <p:nvPr/>
        </p:nvCxnSpPr>
        <p:spPr>
          <a:xfrm flipH="1">
            <a:off x="7253520" y="2764239"/>
            <a:ext cx="407095" cy="667376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102" idx="2"/>
            <a:endCxn id="109" idx="3"/>
          </p:cNvCxnSpPr>
          <p:nvPr/>
        </p:nvCxnSpPr>
        <p:spPr>
          <a:xfrm flipH="1">
            <a:off x="6444311" y="3777583"/>
            <a:ext cx="436394" cy="669814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41" idx="3"/>
          </p:cNvCxnSpPr>
          <p:nvPr/>
        </p:nvCxnSpPr>
        <p:spPr>
          <a:xfrm flipH="1">
            <a:off x="4441975" y="2477037"/>
            <a:ext cx="915025" cy="1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endCxn id="145" idx="3"/>
          </p:cNvCxnSpPr>
          <p:nvPr/>
        </p:nvCxnSpPr>
        <p:spPr>
          <a:xfrm flipH="1">
            <a:off x="4426823" y="4393302"/>
            <a:ext cx="926903" cy="1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>
            <a:stCxn id="141" idx="1"/>
            <a:endCxn id="29" idx="3"/>
          </p:cNvCxnSpPr>
          <p:nvPr/>
        </p:nvCxnSpPr>
        <p:spPr>
          <a:xfrm flipH="1" flipV="1">
            <a:off x="2087307" y="2221478"/>
            <a:ext cx="1188626" cy="25556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>
            <a:off x="6068203" y="5406057"/>
            <a:ext cx="1638013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Data </a:t>
            </a:r>
            <a:r>
              <a:rPr lang="en-US" sz="2000" smtClean="0"/>
              <a:t>Silos </a:t>
            </a:r>
            <a:br>
              <a:rPr lang="en-US" sz="2000" smtClean="0"/>
            </a:br>
            <a:r>
              <a:rPr lang="en-US" sz="2000" smtClean="0"/>
              <a:t>and </a:t>
            </a:r>
            <a:r>
              <a:rPr lang="en-US" sz="2000" dirty="0" smtClean="0"/>
              <a:t>Partitions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2975731" y="5433881"/>
            <a:ext cx="1766446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Data Grid </a:t>
            </a:r>
            <a:br>
              <a:rPr lang="en-US" sz="2000" dirty="0" smtClean="0"/>
            </a:br>
            <a:r>
              <a:rPr lang="en-US" sz="2000" dirty="0" smtClean="0"/>
              <a:t>and Hypercube</a:t>
            </a:r>
          </a:p>
        </p:txBody>
      </p:sp>
      <p:sp>
        <p:nvSpPr>
          <p:cNvPr id="128" name="Can 127"/>
          <p:cNvSpPr/>
          <p:nvPr/>
        </p:nvSpPr>
        <p:spPr>
          <a:xfrm>
            <a:off x="6275553" y="2576716"/>
            <a:ext cx="333907" cy="319480"/>
          </a:xfrm>
          <a:prstGeom prst="can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Can 128"/>
          <p:cNvSpPr/>
          <p:nvPr/>
        </p:nvSpPr>
        <p:spPr>
          <a:xfrm>
            <a:off x="7912627" y="2638452"/>
            <a:ext cx="333907" cy="319480"/>
          </a:xfrm>
          <a:prstGeom prst="can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Can 129"/>
          <p:cNvSpPr/>
          <p:nvPr/>
        </p:nvSpPr>
        <p:spPr>
          <a:xfrm>
            <a:off x="7150145" y="3647554"/>
            <a:ext cx="333907" cy="319480"/>
          </a:xfrm>
          <a:prstGeom prst="can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Can 131"/>
          <p:cNvSpPr/>
          <p:nvPr/>
        </p:nvSpPr>
        <p:spPr>
          <a:xfrm>
            <a:off x="6323784" y="4676970"/>
            <a:ext cx="333907" cy="319480"/>
          </a:xfrm>
          <a:prstGeom prst="can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/>
          <p:cNvGrpSpPr/>
          <p:nvPr/>
        </p:nvGrpSpPr>
        <p:grpSpPr>
          <a:xfrm>
            <a:off x="3275933" y="1749936"/>
            <a:ext cx="1166042" cy="1454203"/>
            <a:chOff x="3660245" y="1338468"/>
            <a:chExt cx="1166042" cy="1454203"/>
          </a:xfrm>
        </p:grpSpPr>
        <p:sp>
          <p:nvSpPr>
            <p:cNvPr id="141" name="Rounded Rectangle 140"/>
            <p:cNvSpPr/>
            <p:nvPr/>
          </p:nvSpPr>
          <p:spPr>
            <a:xfrm>
              <a:off x="3660245" y="1338468"/>
              <a:ext cx="1166042" cy="1454203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0" rIns="0" bIns="46800" anchor="b" anchorCtr="0"/>
            <a:lstStyle/>
            <a:p>
              <a:pPr algn="ctr"/>
              <a:r>
                <a:rPr lang="en-US" sz="2400" dirty="0" smtClean="0"/>
                <a:t>Server</a:t>
              </a:r>
              <a:endParaRPr lang="en-US" sz="2400" dirty="0"/>
            </a:p>
          </p:txBody>
        </p:sp>
        <p:grpSp>
          <p:nvGrpSpPr>
            <p:cNvPr id="133" name="Group 132"/>
            <p:cNvGrpSpPr/>
            <p:nvPr/>
          </p:nvGrpSpPr>
          <p:grpSpPr>
            <a:xfrm>
              <a:off x="3786748" y="1479498"/>
              <a:ext cx="745630" cy="691936"/>
              <a:chOff x="5670871" y="2772595"/>
              <a:chExt cx="633278" cy="626414"/>
            </a:xfrm>
          </p:grpSpPr>
          <p:sp>
            <p:nvSpPr>
              <p:cNvPr id="137" name="Rounded Rectangle 136"/>
              <p:cNvSpPr/>
              <p:nvPr/>
            </p:nvSpPr>
            <p:spPr>
              <a:xfrm>
                <a:off x="5670871" y="2772595"/>
                <a:ext cx="633278" cy="626414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28575"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/>
              <a:lstStyle/>
              <a:p>
                <a:endParaRPr lang="en-US" sz="2800" dirty="0"/>
              </a:p>
            </p:txBody>
          </p:sp>
          <p:pic>
            <p:nvPicPr>
              <p:cNvPr id="140" name="Picture 139" descr="index2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46661" y="2831289"/>
                <a:ext cx="492750" cy="506247"/>
              </a:xfrm>
              <a:prstGeom prst="rect">
                <a:avLst/>
              </a:prstGeom>
            </p:spPr>
          </p:pic>
        </p:grpSp>
        <p:sp>
          <p:nvSpPr>
            <p:cNvPr id="51" name="Internal Storage 50"/>
            <p:cNvSpPr/>
            <p:nvPr/>
          </p:nvSpPr>
          <p:spPr>
            <a:xfrm>
              <a:off x="4396450" y="2068661"/>
              <a:ext cx="334588" cy="291547"/>
            </a:xfrm>
            <a:prstGeom prst="flowChartInternalStorag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3260781" y="3666201"/>
            <a:ext cx="1166042" cy="1454203"/>
            <a:chOff x="3660245" y="1338468"/>
            <a:chExt cx="1166042" cy="1454203"/>
          </a:xfrm>
        </p:grpSpPr>
        <p:sp>
          <p:nvSpPr>
            <p:cNvPr id="145" name="Rounded Rectangle 144"/>
            <p:cNvSpPr/>
            <p:nvPr/>
          </p:nvSpPr>
          <p:spPr>
            <a:xfrm>
              <a:off x="3660245" y="1338468"/>
              <a:ext cx="1166042" cy="1454203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0" rIns="0" bIns="46800" anchor="b" anchorCtr="0"/>
            <a:lstStyle/>
            <a:p>
              <a:pPr algn="ctr"/>
              <a:r>
                <a:rPr lang="en-US" sz="2400" dirty="0" smtClean="0"/>
                <a:t>Server</a:t>
              </a:r>
              <a:endParaRPr lang="en-US" sz="2400" dirty="0"/>
            </a:p>
          </p:txBody>
        </p:sp>
        <p:grpSp>
          <p:nvGrpSpPr>
            <p:cNvPr id="146" name="Group 145"/>
            <p:cNvGrpSpPr/>
            <p:nvPr/>
          </p:nvGrpSpPr>
          <p:grpSpPr>
            <a:xfrm>
              <a:off x="3786748" y="1479498"/>
              <a:ext cx="745630" cy="691936"/>
              <a:chOff x="5670871" y="2772595"/>
              <a:chExt cx="633278" cy="626414"/>
            </a:xfrm>
          </p:grpSpPr>
          <p:sp>
            <p:nvSpPr>
              <p:cNvPr id="148" name="Rounded Rectangle 147"/>
              <p:cNvSpPr/>
              <p:nvPr/>
            </p:nvSpPr>
            <p:spPr>
              <a:xfrm>
                <a:off x="5670871" y="2772595"/>
                <a:ext cx="633278" cy="626414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28575">
                <a:solidFill>
                  <a:schemeClr val="accent2">
                    <a:lumMod val="75000"/>
                  </a:schemeClr>
                </a:solidFill>
              </a:ln>
              <a:effectLst/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/>
              <a:lstStyle/>
              <a:p>
                <a:endParaRPr lang="en-US" sz="2800" dirty="0"/>
              </a:p>
            </p:txBody>
          </p:sp>
          <p:pic>
            <p:nvPicPr>
              <p:cNvPr id="149" name="Picture 148" descr="index2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46661" y="2831289"/>
                <a:ext cx="492750" cy="506247"/>
              </a:xfrm>
              <a:prstGeom prst="rect">
                <a:avLst/>
              </a:prstGeom>
            </p:spPr>
          </p:pic>
        </p:grpSp>
        <p:sp>
          <p:nvSpPr>
            <p:cNvPr id="147" name="Internal Storage 146"/>
            <p:cNvSpPr/>
            <p:nvPr/>
          </p:nvSpPr>
          <p:spPr>
            <a:xfrm>
              <a:off x="4396450" y="2068661"/>
              <a:ext cx="334588" cy="291547"/>
            </a:xfrm>
            <a:prstGeom prst="flowChartInternalStorag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5" name="Group 154"/>
          <p:cNvGrpSpPr/>
          <p:nvPr/>
        </p:nvGrpSpPr>
        <p:grpSpPr>
          <a:xfrm>
            <a:off x="993914" y="1746622"/>
            <a:ext cx="1093393" cy="949712"/>
            <a:chOff x="1285967" y="1060174"/>
            <a:chExt cx="1093393" cy="1065523"/>
          </a:xfrm>
        </p:grpSpPr>
        <p:sp>
          <p:nvSpPr>
            <p:cNvPr id="29" name="Rounded Rectangle 28"/>
            <p:cNvSpPr/>
            <p:nvPr/>
          </p:nvSpPr>
          <p:spPr>
            <a:xfrm>
              <a:off x="1285967" y="1060174"/>
              <a:ext cx="1093393" cy="1065523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0" rIns="0" bIns="46800" anchor="b" anchorCtr="0"/>
            <a:lstStyle/>
            <a:p>
              <a:pPr algn="ctr"/>
              <a:r>
                <a:rPr lang="en-US" sz="2400" dirty="0" smtClean="0"/>
                <a:t>Client</a:t>
              </a:r>
              <a:endParaRPr lang="en-US" sz="2400" dirty="0"/>
            </a:p>
          </p:txBody>
        </p:sp>
        <p:pic>
          <p:nvPicPr>
            <p:cNvPr id="81" name="Picture 8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7201" y="1118408"/>
              <a:ext cx="450125" cy="511777"/>
            </a:xfrm>
            <a:prstGeom prst="rect">
              <a:avLst/>
            </a:prstGeom>
          </p:spPr>
        </p:pic>
        <p:pic>
          <p:nvPicPr>
            <p:cNvPr id="154" name="Picture 15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9109" y="1118407"/>
              <a:ext cx="495300" cy="487779"/>
            </a:xfrm>
            <a:prstGeom prst="rect">
              <a:avLst/>
            </a:prstGeom>
          </p:spPr>
        </p:pic>
      </p:grpSp>
      <p:cxnSp>
        <p:nvCxnSpPr>
          <p:cNvPr id="159" name="Straight Arrow Connector 158"/>
          <p:cNvCxnSpPr>
            <a:endCxn id="175" idx="3"/>
          </p:cNvCxnSpPr>
          <p:nvPr/>
        </p:nvCxnSpPr>
        <p:spPr>
          <a:xfrm flipH="1">
            <a:off x="2095363" y="2865081"/>
            <a:ext cx="1180570" cy="564999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>
            <a:stCxn id="145" idx="1"/>
            <a:endCxn id="179" idx="3"/>
          </p:cNvCxnSpPr>
          <p:nvPr/>
        </p:nvCxnSpPr>
        <p:spPr>
          <a:xfrm flipH="1">
            <a:off x="2068284" y="4393303"/>
            <a:ext cx="1192497" cy="247815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TextBox 168"/>
          <p:cNvSpPr txBox="1"/>
          <p:nvPr/>
        </p:nvSpPr>
        <p:spPr>
          <a:xfrm>
            <a:off x="766330" y="5423427"/>
            <a:ext cx="1500732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Visualization</a:t>
            </a:r>
            <a:br>
              <a:rPr lang="en-US" sz="2000" dirty="0" smtClean="0"/>
            </a:br>
            <a:r>
              <a:rPr lang="en-US" sz="2000" dirty="0" smtClean="0"/>
              <a:t>and Charts</a:t>
            </a:r>
          </a:p>
        </p:txBody>
      </p:sp>
      <p:grpSp>
        <p:nvGrpSpPr>
          <p:cNvPr id="174" name="Group 173"/>
          <p:cNvGrpSpPr/>
          <p:nvPr/>
        </p:nvGrpSpPr>
        <p:grpSpPr>
          <a:xfrm>
            <a:off x="1001970" y="2955224"/>
            <a:ext cx="1093393" cy="949712"/>
            <a:chOff x="1285967" y="1060174"/>
            <a:chExt cx="1093393" cy="1065523"/>
          </a:xfrm>
        </p:grpSpPr>
        <p:sp>
          <p:nvSpPr>
            <p:cNvPr id="175" name="Rounded Rectangle 174"/>
            <p:cNvSpPr/>
            <p:nvPr/>
          </p:nvSpPr>
          <p:spPr>
            <a:xfrm>
              <a:off x="1285967" y="1060174"/>
              <a:ext cx="1093393" cy="1065523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0" rIns="0" bIns="46800" anchor="b" anchorCtr="0"/>
            <a:lstStyle/>
            <a:p>
              <a:pPr algn="ctr"/>
              <a:r>
                <a:rPr lang="en-US" sz="2400" dirty="0" smtClean="0"/>
                <a:t>Client</a:t>
              </a:r>
              <a:endParaRPr lang="en-US" sz="2400" dirty="0"/>
            </a:p>
          </p:txBody>
        </p:sp>
        <p:pic>
          <p:nvPicPr>
            <p:cNvPr id="176" name="Picture 17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7201" y="1118408"/>
              <a:ext cx="450125" cy="511777"/>
            </a:xfrm>
            <a:prstGeom prst="rect">
              <a:avLst/>
            </a:prstGeom>
          </p:spPr>
        </p:pic>
        <p:pic>
          <p:nvPicPr>
            <p:cNvPr id="177" name="Picture 17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9109" y="1118407"/>
              <a:ext cx="495300" cy="487779"/>
            </a:xfrm>
            <a:prstGeom prst="rect">
              <a:avLst/>
            </a:prstGeom>
          </p:spPr>
        </p:pic>
      </p:grpSp>
      <p:grpSp>
        <p:nvGrpSpPr>
          <p:cNvPr id="178" name="Group 177"/>
          <p:cNvGrpSpPr/>
          <p:nvPr/>
        </p:nvGrpSpPr>
        <p:grpSpPr>
          <a:xfrm>
            <a:off x="974891" y="4166262"/>
            <a:ext cx="1093393" cy="949712"/>
            <a:chOff x="1285967" y="1060174"/>
            <a:chExt cx="1093393" cy="1065523"/>
          </a:xfrm>
        </p:grpSpPr>
        <p:sp>
          <p:nvSpPr>
            <p:cNvPr id="179" name="Rounded Rectangle 178"/>
            <p:cNvSpPr/>
            <p:nvPr/>
          </p:nvSpPr>
          <p:spPr>
            <a:xfrm>
              <a:off x="1285967" y="1060174"/>
              <a:ext cx="1093393" cy="1065523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0" rIns="0" bIns="46800" anchor="b" anchorCtr="0"/>
            <a:lstStyle/>
            <a:p>
              <a:pPr algn="ctr"/>
              <a:r>
                <a:rPr lang="en-US" sz="2400" dirty="0" smtClean="0"/>
                <a:t>Client</a:t>
              </a:r>
              <a:endParaRPr lang="en-US" sz="2400" dirty="0"/>
            </a:p>
          </p:txBody>
        </p:sp>
        <p:pic>
          <p:nvPicPr>
            <p:cNvPr id="180" name="Picture 17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7201" y="1118408"/>
              <a:ext cx="450125" cy="511777"/>
            </a:xfrm>
            <a:prstGeom prst="rect">
              <a:avLst/>
            </a:prstGeom>
          </p:spPr>
        </p:pic>
        <p:pic>
          <p:nvPicPr>
            <p:cNvPr id="181" name="Picture 18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9109" y="1118407"/>
              <a:ext cx="495300" cy="4877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2660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135"/>
    </mc:Choice>
    <mc:Fallback xmlns="">
      <p:transition spd="slow" advTm="35135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/>
          <p:cNvSpPr/>
          <p:nvPr/>
        </p:nvSpPr>
        <p:spPr>
          <a:xfrm>
            <a:off x="7156005" y="4985275"/>
            <a:ext cx="144858" cy="87912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0" name="Rectangle 79"/>
          <p:cNvSpPr/>
          <p:nvPr/>
        </p:nvSpPr>
        <p:spPr>
          <a:xfrm>
            <a:off x="7139879" y="3788159"/>
            <a:ext cx="144858" cy="87912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7" name="Rectangle 76"/>
          <p:cNvSpPr/>
          <p:nvPr/>
        </p:nvSpPr>
        <p:spPr>
          <a:xfrm>
            <a:off x="7142919" y="3204782"/>
            <a:ext cx="151306" cy="24760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9" name="Rectangle 78"/>
          <p:cNvSpPr/>
          <p:nvPr/>
        </p:nvSpPr>
        <p:spPr>
          <a:xfrm>
            <a:off x="7139879" y="2580509"/>
            <a:ext cx="144858" cy="4395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" name="Can 3"/>
          <p:cNvSpPr/>
          <p:nvPr/>
        </p:nvSpPr>
        <p:spPr>
          <a:xfrm>
            <a:off x="7728191" y="1732492"/>
            <a:ext cx="940354" cy="485329"/>
          </a:xfrm>
          <a:prstGeom prst="can">
            <a:avLst>
              <a:gd name="adj" fmla="val 47270"/>
            </a:avLst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6292477" y="1346355"/>
            <a:ext cx="976134" cy="4395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46" name="Rectangle 45"/>
          <p:cNvSpPr/>
          <p:nvPr/>
        </p:nvSpPr>
        <p:spPr>
          <a:xfrm>
            <a:off x="6292477" y="1980966"/>
            <a:ext cx="976134" cy="24451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Caching Infrastructure</a:t>
            </a:r>
            <a:endParaRPr lang="en-US" dirty="0"/>
          </a:p>
        </p:txBody>
      </p:sp>
      <p:sp>
        <p:nvSpPr>
          <p:cNvPr id="5" name="Internal Storage 4"/>
          <p:cNvSpPr/>
          <p:nvPr/>
        </p:nvSpPr>
        <p:spPr>
          <a:xfrm>
            <a:off x="6308603" y="1346354"/>
            <a:ext cx="960008" cy="879124"/>
          </a:xfrm>
          <a:prstGeom prst="flowChartInternalStorag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cxnSp>
        <p:nvCxnSpPr>
          <p:cNvPr id="8" name="Straight Arrow Connector 7"/>
          <p:cNvCxnSpPr>
            <a:stCxn id="5" idx="3"/>
            <a:endCxn id="50" idx="2"/>
          </p:cNvCxnSpPr>
          <p:nvPr/>
        </p:nvCxnSpPr>
        <p:spPr>
          <a:xfrm>
            <a:off x="7268611" y="1785916"/>
            <a:ext cx="459580" cy="0"/>
          </a:xfrm>
          <a:prstGeom prst="straightConnector1">
            <a:avLst/>
          </a:prstGeom>
          <a:ln>
            <a:tailEnd type="none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>
            <a:off x="2789407" y="2580509"/>
            <a:ext cx="2437005" cy="1700010"/>
            <a:chOff x="3122379" y="2850161"/>
            <a:chExt cx="2437005" cy="1700010"/>
          </a:xfrm>
        </p:grpSpPr>
        <p:sp>
          <p:nvSpPr>
            <p:cNvPr id="47" name="Rectangle 46"/>
            <p:cNvSpPr/>
            <p:nvPr/>
          </p:nvSpPr>
          <p:spPr>
            <a:xfrm>
              <a:off x="3122379" y="4282895"/>
              <a:ext cx="1027263" cy="26727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4378769" y="4292815"/>
              <a:ext cx="461189" cy="25347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5090729" y="4290645"/>
              <a:ext cx="468655" cy="25544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083374" y="2865093"/>
              <a:ext cx="468655" cy="94317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370400" y="2878843"/>
              <a:ext cx="461189" cy="92942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126945" y="2872065"/>
              <a:ext cx="1027263" cy="93619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  <a:prstDash val="sysDot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3126945" y="2850161"/>
              <a:ext cx="2419061" cy="1700010"/>
              <a:chOff x="3351720" y="3955390"/>
              <a:chExt cx="1631096" cy="1037720"/>
            </a:xfrm>
            <a:noFill/>
          </p:grpSpPr>
          <p:sp>
            <p:nvSpPr>
              <p:cNvPr id="21" name="Internal Storage 20"/>
              <p:cNvSpPr/>
              <p:nvPr/>
            </p:nvSpPr>
            <p:spPr>
              <a:xfrm>
                <a:off x="3355781" y="3962014"/>
                <a:ext cx="1627035" cy="1024467"/>
              </a:xfrm>
              <a:prstGeom prst="flowChartInternalStorage">
                <a:avLst/>
              </a:prstGeom>
              <a:grpFill/>
              <a:ln w="349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2" name="Straight Arrow Connector 21"/>
              <p:cNvCxnSpPr/>
              <p:nvPr/>
            </p:nvCxnSpPr>
            <p:spPr>
              <a:xfrm flipV="1">
                <a:off x="3746199" y="3962014"/>
                <a:ext cx="0" cy="1024468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 flipV="1">
                <a:off x="3898599" y="3955390"/>
                <a:ext cx="0" cy="1024468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 flipV="1">
                <a:off x="4044371" y="3968642"/>
                <a:ext cx="0" cy="1024468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/>
              <p:nvPr/>
            </p:nvCxnSpPr>
            <p:spPr>
              <a:xfrm flipV="1">
                <a:off x="4204160" y="3955390"/>
                <a:ext cx="0" cy="1024468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flipV="1">
                <a:off x="4351647" y="3968642"/>
                <a:ext cx="0" cy="1024468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/>
              <p:cNvCxnSpPr/>
              <p:nvPr/>
            </p:nvCxnSpPr>
            <p:spPr>
              <a:xfrm flipV="1">
                <a:off x="4507919" y="3955390"/>
                <a:ext cx="0" cy="1024468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/>
              <p:cNvCxnSpPr/>
              <p:nvPr/>
            </p:nvCxnSpPr>
            <p:spPr>
              <a:xfrm flipV="1">
                <a:off x="4670878" y="3955390"/>
                <a:ext cx="0" cy="1024468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flipV="1">
                <a:off x="4817106" y="3968642"/>
                <a:ext cx="0" cy="1024468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3355781" y="4245282"/>
                <a:ext cx="1624284" cy="0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/>
              <p:nvPr/>
            </p:nvCxnSpPr>
            <p:spPr>
              <a:xfrm>
                <a:off x="3351720" y="4386071"/>
                <a:ext cx="1624284" cy="0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/>
              <p:cNvCxnSpPr/>
              <p:nvPr/>
            </p:nvCxnSpPr>
            <p:spPr>
              <a:xfrm>
                <a:off x="3358532" y="4533610"/>
                <a:ext cx="1624284" cy="0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>
                <a:off x="3358532" y="4682603"/>
                <a:ext cx="1624284" cy="0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>
                <a:off x="3354380" y="4829959"/>
                <a:ext cx="1624284" cy="0"/>
              </a:xfrm>
              <a:prstGeom prst="straightConnector1">
                <a:avLst/>
              </a:prstGeom>
              <a:grpFill/>
              <a:ln>
                <a:tailEnd type="none"/>
              </a:ln>
              <a:effectLst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0" name="Can 49"/>
          <p:cNvSpPr/>
          <p:nvPr/>
        </p:nvSpPr>
        <p:spPr>
          <a:xfrm>
            <a:off x="7728191" y="1346354"/>
            <a:ext cx="940354" cy="879124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Can 58"/>
          <p:cNvSpPr/>
          <p:nvPr/>
        </p:nvSpPr>
        <p:spPr>
          <a:xfrm>
            <a:off x="7744317" y="3020071"/>
            <a:ext cx="940354" cy="451167"/>
          </a:xfrm>
          <a:prstGeom prst="can">
            <a:avLst>
              <a:gd name="adj" fmla="val 41188"/>
            </a:avLst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6308603" y="2586520"/>
            <a:ext cx="665888" cy="4395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1" name="Rectangle 60"/>
          <p:cNvSpPr/>
          <p:nvPr/>
        </p:nvSpPr>
        <p:spPr>
          <a:xfrm>
            <a:off x="6308603" y="3194626"/>
            <a:ext cx="665888" cy="28155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2" name="Internal Storage 61"/>
          <p:cNvSpPr/>
          <p:nvPr/>
        </p:nvSpPr>
        <p:spPr>
          <a:xfrm>
            <a:off x="6324729" y="2586519"/>
            <a:ext cx="960008" cy="879124"/>
          </a:xfrm>
          <a:prstGeom prst="flowChartInternalStorag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cxnSp>
        <p:nvCxnSpPr>
          <p:cNvPr id="63" name="Straight Arrow Connector 62"/>
          <p:cNvCxnSpPr>
            <a:stCxn id="62" idx="3"/>
            <a:endCxn id="64" idx="2"/>
          </p:cNvCxnSpPr>
          <p:nvPr/>
        </p:nvCxnSpPr>
        <p:spPr>
          <a:xfrm>
            <a:off x="7284737" y="3026081"/>
            <a:ext cx="459580" cy="0"/>
          </a:xfrm>
          <a:prstGeom prst="straightConnector1">
            <a:avLst/>
          </a:prstGeom>
          <a:ln>
            <a:tailEnd type="none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4" name="Can 63"/>
          <p:cNvSpPr/>
          <p:nvPr/>
        </p:nvSpPr>
        <p:spPr>
          <a:xfrm>
            <a:off x="7744317" y="2586519"/>
            <a:ext cx="940354" cy="879124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Can 64"/>
          <p:cNvSpPr/>
          <p:nvPr/>
        </p:nvSpPr>
        <p:spPr>
          <a:xfrm>
            <a:off x="7760443" y="4108173"/>
            <a:ext cx="940354" cy="565121"/>
          </a:xfrm>
          <a:prstGeom prst="can">
            <a:avLst>
              <a:gd name="adj" fmla="val 40620"/>
            </a:avLst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6324729" y="3794170"/>
            <a:ext cx="649762" cy="87912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8" name="Internal Storage 67"/>
          <p:cNvSpPr/>
          <p:nvPr/>
        </p:nvSpPr>
        <p:spPr>
          <a:xfrm>
            <a:off x="6340855" y="3794170"/>
            <a:ext cx="960008" cy="879124"/>
          </a:xfrm>
          <a:prstGeom prst="flowChartInternalStorag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cxnSp>
        <p:nvCxnSpPr>
          <p:cNvPr id="69" name="Straight Arrow Connector 68"/>
          <p:cNvCxnSpPr>
            <a:stCxn id="68" idx="3"/>
            <a:endCxn id="70" idx="2"/>
          </p:cNvCxnSpPr>
          <p:nvPr/>
        </p:nvCxnSpPr>
        <p:spPr>
          <a:xfrm>
            <a:off x="7300863" y="4233732"/>
            <a:ext cx="459580" cy="0"/>
          </a:xfrm>
          <a:prstGeom prst="straightConnector1">
            <a:avLst/>
          </a:prstGeom>
          <a:ln>
            <a:tailEnd type="none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Can 69"/>
          <p:cNvSpPr/>
          <p:nvPr/>
        </p:nvSpPr>
        <p:spPr>
          <a:xfrm>
            <a:off x="7760443" y="3794170"/>
            <a:ext cx="940354" cy="879124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Can 70"/>
          <p:cNvSpPr/>
          <p:nvPr/>
        </p:nvSpPr>
        <p:spPr>
          <a:xfrm>
            <a:off x="7760443" y="5506411"/>
            <a:ext cx="940354" cy="332716"/>
          </a:xfrm>
          <a:prstGeom prst="can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6324729" y="4980913"/>
            <a:ext cx="380869" cy="85821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prstDash val="sysDot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4" name="Internal Storage 73"/>
          <p:cNvSpPr/>
          <p:nvPr/>
        </p:nvSpPr>
        <p:spPr>
          <a:xfrm>
            <a:off x="6340855" y="4980912"/>
            <a:ext cx="960008" cy="879124"/>
          </a:xfrm>
          <a:prstGeom prst="flowChartInternalStorage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cxnSp>
        <p:nvCxnSpPr>
          <p:cNvPr id="75" name="Straight Arrow Connector 74"/>
          <p:cNvCxnSpPr>
            <a:stCxn id="74" idx="3"/>
            <a:endCxn id="76" idx="2"/>
          </p:cNvCxnSpPr>
          <p:nvPr/>
        </p:nvCxnSpPr>
        <p:spPr>
          <a:xfrm>
            <a:off x="7300863" y="5420474"/>
            <a:ext cx="459580" cy="0"/>
          </a:xfrm>
          <a:prstGeom prst="straightConnector1">
            <a:avLst/>
          </a:prstGeom>
          <a:ln>
            <a:tailEnd type="none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6" name="Can 75"/>
          <p:cNvSpPr/>
          <p:nvPr/>
        </p:nvSpPr>
        <p:spPr>
          <a:xfrm>
            <a:off x="7760443" y="4980912"/>
            <a:ext cx="940354" cy="879124"/>
          </a:xfrm>
          <a:prstGeom prst="can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43" y="2329625"/>
            <a:ext cx="644130" cy="547511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053" y="2348580"/>
            <a:ext cx="595820" cy="515304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79" y="2331555"/>
            <a:ext cx="644130" cy="547511"/>
          </a:xfrm>
          <a:prstGeom prst="rect">
            <a:avLst/>
          </a:prstGeom>
        </p:spPr>
      </p:pic>
      <p:cxnSp>
        <p:nvCxnSpPr>
          <p:cNvPr id="85" name="Straight Arrow Connector 84"/>
          <p:cNvCxnSpPr>
            <a:stCxn id="54" idx="2"/>
          </p:cNvCxnSpPr>
          <p:nvPr/>
        </p:nvCxnSpPr>
        <p:spPr>
          <a:xfrm>
            <a:off x="561108" y="2877136"/>
            <a:ext cx="319506" cy="174000"/>
          </a:xfrm>
          <a:prstGeom prst="straightConnector1">
            <a:avLst/>
          </a:prstGeom>
          <a:ln>
            <a:tailEnd type="none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stCxn id="56" idx="2"/>
          </p:cNvCxnSpPr>
          <p:nvPr/>
        </p:nvCxnSpPr>
        <p:spPr>
          <a:xfrm>
            <a:off x="1147344" y="2879066"/>
            <a:ext cx="0" cy="210202"/>
          </a:xfrm>
          <a:prstGeom prst="straightConnector1">
            <a:avLst/>
          </a:prstGeom>
          <a:ln>
            <a:tailEnd type="none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>
            <a:stCxn id="55" idx="2"/>
          </p:cNvCxnSpPr>
          <p:nvPr/>
        </p:nvCxnSpPr>
        <p:spPr>
          <a:xfrm flipH="1">
            <a:off x="1407372" y="2863884"/>
            <a:ext cx="355591" cy="225384"/>
          </a:xfrm>
          <a:prstGeom prst="straightConnector1">
            <a:avLst/>
          </a:prstGeom>
          <a:ln>
            <a:tailEnd type="none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6" name="Left-Right Arrow 105"/>
          <p:cNvSpPr/>
          <p:nvPr/>
        </p:nvSpPr>
        <p:spPr>
          <a:xfrm>
            <a:off x="5352817" y="3385998"/>
            <a:ext cx="742122" cy="283522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Cube 107"/>
          <p:cNvSpPr/>
          <p:nvPr/>
        </p:nvSpPr>
        <p:spPr>
          <a:xfrm>
            <a:off x="710302" y="3204782"/>
            <a:ext cx="843978" cy="808460"/>
          </a:xfrm>
          <a:prstGeom prst="cub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Left-Right Arrow 108"/>
          <p:cNvSpPr/>
          <p:nvPr/>
        </p:nvSpPr>
        <p:spPr>
          <a:xfrm>
            <a:off x="1845762" y="3385998"/>
            <a:ext cx="742122" cy="283522"/>
          </a:xfrm>
          <a:prstGeom prst="leftRightArrow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/>
          <p:cNvSpPr txBox="1"/>
          <p:nvPr/>
        </p:nvSpPr>
        <p:spPr>
          <a:xfrm>
            <a:off x="6734346" y="5975805"/>
            <a:ext cx="1730410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Data Partitions</a:t>
            </a:r>
            <a:br>
              <a:rPr lang="en-US" sz="2000" dirty="0" smtClean="0"/>
            </a:br>
            <a:r>
              <a:rPr lang="en-US" sz="2000" dirty="0" smtClean="0"/>
              <a:t>and Silos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3419944" y="4390733"/>
            <a:ext cx="1173142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Data Grid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508524" y="4166888"/>
            <a:ext cx="1261307" cy="40011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Data Cube</a:t>
            </a:r>
          </a:p>
        </p:txBody>
      </p:sp>
    </p:spTree>
    <p:extLst>
      <p:ext uri="{BB962C8B-B14F-4D97-AF65-F5344CB8AC3E}">
        <p14:creationId xmlns:p14="http://schemas.microsoft.com/office/powerpoint/2010/main" val="858008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normAutofit fontScale="90000"/>
          </a:bodyPr>
          <a:lstStyle/>
          <a:p>
            <a:r>
              <a:rPr lang="en-US" dirty="0" smtClean="0"/>
              <a:t>Communication and Sampling</a:t>
            </a:r>
            <a:endParaRPr lang="en-US" dirty="0"/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1298714" y="1987826"/>
            <a:ext cx="7527234" cy="16334"/>
          </a:xfrm>
          <a:prstGeom prst="straightConnector1">
            <a:avLst/>
          </a:prstGeom>
          <a:ln>
            <a:headEnd type="triangle" w="lg" len="med"/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95070" y="1717237"/>
            <a:ext cx="904863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smtClean="0"/>
              <a:t>Client</a:t>
            </a:r>
            <a:endParaRPr lang="en-US" sz="2400" dirty="0" smtClean="0"/>
          </a:p>
        </p:txBody>
      </p:sp>
      <p:cxnSp>
        <p:nvCxnSpPr>
          <p:cNvPr id="61" name="Straight Arrow Connector 60"/>
          <p:cNvCxnSpPr/>
          <p:nvPr/>
        </p:nvCxnSpPr>
        <p:spPr>
          <a:xfrm flipH="1" flipV="1">
            <a:off x="1298714" y="3470628"/>
            <a:ext cx="7527234" cy="16624"/>
          </a:xfrm>
          <a:prstGeom prst="straightConnector1">
            <a:avLst/>
          </a:prstGeom>
          <a:ln>
            <a:headEnd type="triangle" w="lg" len="med"/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95070" y="3200039"/>
            <a:ext cx="987771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Server</a:t>
            </a:r>
          </a:p>
        </p:txBody>
      </p:sp>
      <p:cxnSp>
        <p:nvCxnSpPr>
          <p:cNvPr id="63" name="Straight Arrow Connector 62"/>
          <p:cNvCxnSpPr/>
          <p:nvPr/>
        </p:nvCxnSpPr>
        <p:spPr>
          <a:xfrm flipH="1" flipV="1">
            <a:off x="1328614" y="4984038"/>
            <a:ext cx="7497334" cy="13618"/>
          </a:xfrm>
          <a:prstGeom prst="straightConnector1">
            <a:avLst/>
          </a:prstGeom>
          <a:ln>
            <a:headEnd type="triangle" w="lg" len="med"/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224970" y="4713449"/>
            <a:ext cx="105823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Cluster</a:t>
            </a:r>
          </a:p>
        </p:txBody>
      </p:sp>
      <p:sp>
        <p:nvSpPr>
          <p:cNvPr id="66" name="Internal Storage 65"/>
          <p:cNvSpPr/>
          <p:nvPr/>
        </p:nvSpPr>
        <p:spPr>
          <a:xfrm>
            <a:off x="1829148" y="3312017"/>
            <a:ext cx="442925" cy="349687"/>
          </a:xfrm>
          <a:prstGeom prst="flowChartInternalStorag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sz="1000" dirty="0" smtClean="0"/>
              <a:t>0</a:t>
            </a:r>
            <a:endParaRPr lang="en-US" sz="1000" dirty="0"/>
          </a:p>
        </p:txBody>
      </p:sp>
      <p:sp>
        <p:nvSpPr>
          <p:cNvPr id="69" name="Can 68"/>
          <p:cNvSpPr/>
          <p:nvPr/>
        </p:nvSpPr>
        <p:spPr>
          <a:xfrm>
            <a:off x="1771580" y="5460835"/>
            <a:ext cx="569844" cy="536635"/>
          </a:xfrm>
          <a:prstGeom prst="ca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1545730" y="1968499"/>
            <a:ext cx="0" cy="3028791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Internal Storage 74"/>
          <p:cNvSpPr/>
          <p:nvPr/>
        </p:nvSpPr>
        <p:spPr>
          <a:xfrm>
            <a:off x="1771581" y="4713449"/>
            <a:ext cx="569843" cy="484065"/>
          </a:xfrm>
          <a:prstGeom prst="flowChartInternalStorag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r>
              <a:rPr lang="en-US" sz="1000" dirty="0" smtClean="0"/>
              <a:t>0</a:t>
            </a:r>
            <a:endParaRPr lang="en-US" sz="1000" dirty="0"/>
          </a:p>
        </p:txBody>
      </p:sp>
      <p:cxnSp>
        <p:nvCxnSpPr>
          <p:cNvPr id="76" name="Straight Arrow Connector 75"/>
          <p:cNvCxnSpPr>
            <a:endCxn id="75" idx="2"/>
          </p:cNvCxnSpPr>
          <p:nvPr/>
        </p:nvCxnSpPr>
        <p:spPr>
          <a:xfrm flipV="1">
            <a:off x="2056502" y="5197514"/>
            <a:ext cx="1" cy="263321"/>
          </a:xfrm>
          <a:prstGeom prst="straightConnector1">
            <a:avLst/>
          </a:prstGeom>
          <a:ln>
            <a:tailEnd type="none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75" idx="0"/>
            <a:endCxn id="66" idx="2"/>
          </p:cNvCxnSpPr>
          <p:nvPr/>
        </p:nvCxnSpPr>
        <p:spPr>
          <a:xfrm flipH="1" flipV="1">
            <a:off x="2050611" y="3661704"/>
            <a:ext cx="5892" cy="1051745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 flipV="1">
            <a:off x="2051209" y="1987826"/>
            <a:ext cx="1" cy="1273673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1192777" y="1612478"/>
            <a:ext cx="705906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load</a:t>
            </a:r>
          </a:p>
        </p:txBody>
      </p:sp>
      <p:sp>
        <p:nvSpPr>
          <p:cNvPr id="87" name="TextBox 86"/>
          <p:cNvSpPr txBox="1"/>
          <p:nvPr/>
        </p:nvSpPr>
        <p:spPr>
          <a:xfrm rot="16200000">
            <a:off x="1753319" y="4002910"/>
            <a:ext cx="1165525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sample</a:t>
            </a:r>
          </a:p>
        </p:txBody>
      </p:sp>
      <p:cxnSp>
        <p:nvCxnSpPr>
          <p:cNvPr id="89" name="Straight Arrow Connector 88"/>
          <p:cNvCxnSpPr/>
          <p:nvPr/>
        </p:nvCxnSpPr>
        <p:spPr>
          <a:xfrm flipH="1">
            <a:off x="2895087" y="1987826"/>
            <a:ext cx="1" cy="1496053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2" name="Internal Storage 91"/>
          <p:cNvSpPr/>
          <p:nvPr/>
        </p:nvSpPr>
        <p:spPr>
          <a:xfrm>
            <a:off x="3074780" y="3309767"/>
            <a:ext cx="455056" cy="349687"/>
          </a:xfrm>
          <a:prstGeom prst="flowChartInternalStorag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sz="1000" dirty="0" smtClean="0"/>
              <a:t>1</a:t>
            </a:r>
            <a:endParaRPr lang="en-US" sz="1000" dirty="0"/>
          </a:p>
        </p:txBody>
      </p:sp>
      <p:sp>
        <p:nvSpPr>
          <p:cNvPr id="93" name="TextBox 92"/>
          <p:cNvSpPr txBox="1"/>
          <p:nvPr/>
        </p:nvSpPr>
        <p:spPr>
          <a:xfrm>
            <a:off x="2542134" y="1612478"/>
            <a:ext cx="705906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sort</a:t>
            </a:r>
            <a:endParaRPr lang="en-US" dirty="0" smtClean="0"/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3685662" y="3482894"/>
            <a:ext cx="1" cy="1496053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V="1">
            <a:off x="3302308" y="2001810"/>
            <a:ext cx="3421" cy="1307956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8" name="Internal Storage 117"/>
          <p:cNvSpPr/>
          <p:nvPr/>
        </p:nvSpPr>
        <p:spPr>
          <a:xfrm>
            <a:off x="3914002" y="3312017"/>
            <a:ext cx="442925" cy="349687"/>
          </a:xfrm>
          <a:prstGeom prst="flowChartInternalStorag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dirty="0"/>
              <a:t>s</a:t>
            </a:r>
            <a:r>
              <a:rPr lang="en-US" sz="1000" dirty="0" smtClean="0"/>
              <a:t>1</a:t>
            </a:r>
            <a:r>
              <a:rPr lang="en-US" dirty="0" smtClean="0"/>
              <a:t>’</a:t>
            </a:r>
            <a:endParaRPr lang="en-US" dirty="0"/>
          </a:p>
        </p:txBody>
      </p:sp>
      <p:sp>
        <p:nvSpPr>
          <p:cNvPr id="120" name="Internal Storage 119"/>
          <p:cNvSpPr/>
          <p:nvPr/>
        </p:nvSpPr>
        <p:spPr>
          <a:xfrm>
            <a:off x="3856435" y="4713449"/>
            <a:ext cx="569843" cy="484065"/>
          </a:xfrm>
          <a:prstGeom prst="flowChartInternalStorag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r>
              <a:rPr lang="en-US" sz="1000" dirty="0" smtClean="0"/>
              <a:t>1</a:t>
            </a:r>
            <a:endParaRPr lang="en-US" sz="1000" dirty="0"/>
          </a:p>
        </p:txBody>
      </p:sp>
      <p:cxnSp>
        <p:nvCxnSpPr>
          <p:cNvPr id="121" name="Straight Arrow Connector 120"/>
          <p:cNvCxnSpPr/>
          <p:nvPr/>
        </p:nvCxnSpPr>
        <p:spPr>
          <a:xfrm flipH="1" flipV="1">
            <a:off x="4135465" y="3661704"/>
            <a:ext cx="5892" cy="1051745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2" name="TextBox 121"/>
          <p:cNvSpPr txBox="1"/>
          <p:nvPr/>
        </p:nvSpPr>
        <p:spPr>
          <a:xfrm rot="16200000">
            <a:off x="3776003" y="4021685"/>
            <a:ext cx="1287445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resample</a:t>
            </a:r>
            <a:endParaRPr lang="en-US" dirty="0" smtClean="0"/>
          </a:p>
        </p:txBody>
      </p:sp>
      <p:cxnSp>
        <p:nvCxnSpPr>
          <p:cNvPr id="123" name="Straight Arrow Connector 122"/>
          <p:cNvCxnSpPr/>
          <p:nvPr/>
        </p:nvCxnSpPr>
        <p:spPr>
          <a:xfrm flipH="1">
            <a:off x="4921349" y="2000346"/>
            <a:ext cx="1" cy="1496053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4" name="Internal Storage 123"/>
          <p:cNvSpPr/>
          <p:nvPr/>
        </p:nvSpPr>
        <p:spPr>
          <a:xfrm>
            <a:off x="5101042" y="3322287"/>
            <a:ext cx="455056" cy="349687"/>
          </a:xfrm>
          <a:prstGeom prst="flowChartInternalStorag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sz="1000" dirty="0" smtClean="0"/>
              <a:t>2</a:t>
            </a:r>
            <a:endParaRPr lang="en-US" sz="1000" dirty="0"/>
          </a:p>
        </p:txBody>
      </p:sp>
      <p:cxnSp>
        <p:nvCxnSpPr>
          <p:cNvPr id="127" name="Straight Arrow Connector 126"/>
          <p:cNvCxnSpPr/>
          <p:nvPr/>
        </p:nvCxnSpPr>
        <p:spPr>
          <a:xfrm flipH="1">
            <a:off x="6625539" y="3514489"/>
            <a:ext cx="1" cy="1496053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 flipV="1">
            <a:off x="5328570" y="2014330"/>
            <a:ext cx="3421" cy="1307956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4" name="Internal Storage 133"/>
          <p:cNvSpPr/>
          <p:nvPr/>
        </p:nvSpPr>
        <p:spPr>
          <a:xfrm>
            <a:off x="6853879" y="3343612"/>
            <a:ext cx="442925" cy="349687"/>
          </a:xfrm>
          <a:prstGeom prst="flowChartInternalStorag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dirty="0" smtClean="0"/>
              <a:t>s</a:t>
            </a:r>
            <a:r>
              <a:rPr lang="en-US" sz="1000" dirty="0" smtClean="0"/>
              <a:t>3</a:t>
            </a:r>
            <a:r>
              <a:rPr lang="en-US" dirty="0" smtClean="0"/>
              <a:t>’</a:t>
            </a:r>
            <a:endParaRPr lang="en-US" dirty="0"/>
          </a:p>
        </p:txBody>
      </p:sp>
      <p:sp>
        <p:nvSpPr>
          <p:cNvPr id="135" name="Internal Storage 134"/>
          <p:cNvSpPr/>
          <p:nvPr/>
        </p:nvSpPr>
        <p:spPr>
          <a:xfrm>
            <a:off x="6796312" y="4745044"/>
            <a:ext cx="569843" cy="484065"/>
          </a:xfrm>
          <a:prstGeom prst="flowChartInternalStorag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</a:t>
            </a:r>
            <a:r>
              <a:rPr lang="en-US" sz="1000" dirty="0" smtClean="0"/>
              <a:t>3</a:t>
            </a:r>
            <a:endParaRPr lang="en-US" sz="1000" dirty="0"/>
          </a:p>
        </p:txBody>
      </p:sp>
      <p:cxnSp>
        <p:nvCxnSpPr>
          <p:cNvPr id="136" name="Straight Arrow Connector 135"/>
          <p:cNvCxnSpPr/>
          <p:nvPr/>
        </p:nvCxnSpPr>
        <p:spPr>
          <a:xfrm flipH="1" flipV="1">
            <a:off x="7075342" y="3693299"/>
            <a:ext cx="5892" cy="1051745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9" name="TextBox 138"/>
          <p:cNvSpPr txBox="1"/>
          <p:nvPr/>
        </p:nvSpPr>
        <p:spPr>
          <a:xfrm>
            <a:off x="4568396" y="1630281"/>
            <a:ext cx="705906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filter</a:t>
            </a:r>
          </a:p>
        </p:txBody>
      </p:sp>
      <p:cxnSp>
        <p:nvCxnSpPr>
          <p:cNvPr id="143" name="Straight Arrow Connector 142"/>
          <p:cNvCxnSpPr/>
          <p:nvPr/>
        </p:nvCxnSpPr>
        <p:spPr>
          <a:xfrm flipH="1">
            <a:off x="5762890" y="2009984"/>
            <a:ext cx="1" cy="1496053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4" name="Internal Storage 143"/>
          <p:cNvSpPr/>
          <p:nvPr/>
        </p:nvSpPr>
        <p:spPr>
          <a:xfrm>
            <a:off x="5942583" y="3331925"/>
            <a:ext cx="455056" cy="349687"/>
          </a:xfrm>
          <a:prstGeom prst="flowChartInternalStorage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sz="1000" dirty="0" smtClean="0"/>
              <a:t>3</a:t>
            </a:r>
            <a:endParaRPr lang="en-US" sz="1000" dirty="0"/>
          </a:p>
        </p:txBody>
      </p:sp>
      <p:cxnSp>
        <p:nvCxnSpPr>
          <p:cNvPr id="150" name="Straight Arrow Connector 149"/>
          <p:cNvCxnSpPr/>
          <p:nvPr/>
        </p:nvCxnSpPr>
        <p:spPr>
          <a:xfrm flipV="1">
            <a:off x="6170111" y="2023968"/>
            <a:ext cx="3421" cy="1307956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1" name="TextBox 150"/>
          <p:cNvSpPr txBox="1"/>
          <p:nvPr/>
        </p:nvSpPr>
        <p:spPr>
          <a:xfrm>
            <a:off x="5409937" y="1626667"/>
            <a:ext cx="705906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sort</a:t>
            </a:r>
            <a:endParaRPr lang="en-US" dirty="0" smtClean="0"/>
          </a:p>
        </p:txBody>
      </p:sp>
      <p:sp>
        <p:nvSpPr>
          <p:cNvPr id="152" name="TextBox 151"/>
          <p:cNvSpPr txBox="1"/>
          <p:nvPr/>
        </p:nvSpPr>
        <p:spPr>
          <a:xfrm rot="16200000">
            <a:off x="3087926" y="4034505"/>
            <a:ext cx="705906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sort</a:t>
            </a:r>
            <a:endParaRPr lang="en-US" dirty="0" smtClean="0"/>
          </a:p>
        </p:txBody>
      </p:sp>
      <p:sp>
        <p:nvSpPr>
          <p:cNvPr id="153" name="TextBox 152"/>
          <p:cNvSpPr txBox="1"/>
          <p:nvPr/>
        </p:nvSpPr>
        <p:spPr>
          <a:xfrm rot="16200000">
            <a:off x="5796597" y="3982402"/>
            <a:ext cx="935715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</a:t>
            </a:r>
            <a:r>
              <a:rPr lang="en-US" dirty="0" smtClean="0"/>
              <a:t>ilter</a:t>
            </a:r>
            <a:br>
              <a:rPr lang="en-US" dirty="0" smtClean="0"/>
            </a:br>
            <a:r>
              <a:rPr lang="en-US" dirty="0" smtClean="0"/>
              <a:t> + </a:t>
            </a:r>
            <a:r>
              <a:rPr lang="en-US" dirty="0" smtClean="0"/>
              <a:t>sort</a:t>
            </a:r>
            <a:endParaRPr lang="en-US" dirty="0" smtClean="0"/>
          </a:p>
        </p:txBody>
      </p:sp>
      <p:sp>
        <p:nvSpPr>
          <p:cNvPr id="156" name="TextBox 155"/>
          <p:cNvSpPr txBox="1"/>
          <p:nvPr/>
        </p:nvSpPr>
        <p:spPr>
          <a:xfrm rot="16200000">
            <a:off x="6719984" y="4038820"/>
            <a:ext cx="1287445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resample</a:t>
            </a:r>
            <a:endParaRPr lang="en-US" dirty="0" smtClean="0"/>
          </a:p>
        </p:txBody>
      </p:sp>
      <p:cxnSp>
        <p:nvCxnSpPr>
          <p:cNvPr id="157" name="Straight Arrow Connector 156"/>
          <p:cNvCxnSpPr/>
          <p:nvPr/>
        </p:nvCxnSpPr>
        <p:spPr>
          <a:xfrm flipH="1">
            <a:off x="7803806" y="1995267"/>
            <a:ext cx="1" cy="1496053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 flipV="1">
            <a:off x="8234706" y="2000346"/>
            <a:ext cx="0" cy="1496053"/>
          </a:xfrm>
          <a:prstGeom prst="straightConnector1">
            <a:avLst/>
          </a:prstGeom>
          <a:ln>
            <a:prstDash val="sysDash"/>
            <a:tailEnd type="arrow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1" name="TextBox 160"/>
          <p:cNvSpPr txBox="1"/>
          <p:nvPr/>
        </p:nvSpPr>
        <p:spPr>
          <a:xfrm>
            <a:off x="7354421" y="1624652"/>
            <a:ext cx="92239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refresh</a:t>
            </a:r>
          </a:p>
        </p:txBody>
      </p:sp>
    </p:spTree>
    <p:extLst>
      <p:ext uri="{BB962C8B-B14F-4D97-AF65-F5344CB8AC3E}">
        <p14:creationId xmlns:p14="http://schemas.microsoft.com/office/powerpoint/2010/main" val="1447214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135"/>
    </mc:Choice>
    <mc:Fallback xmlns="">
      <p:transition spd="slow" advTm="35135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4664</TotalTime>
  <Words>125</Words>
  <Application>Microsoft Macintosh PowerPoint</Application>
  <PresentationFormat>On-screen Show (4:3)</PresentationFormat>
  <Paragraphs>77</Paragraphs>
  <Slides>5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Arial</vt:lpstr>
      <vt:lpstr>Office Theme</vt:lpstr>
      <vt:lpstr>Parallel Query Processing for ViDa</vt:lpstr>
      <vt:lpstr>Concepts</vt:lpstr>
      <vt:lpstr>System Components</vt:lpstr>
      <vt:lpstr>Caching Infrastructure</vt:lpstr>
      <vt:lpstr>Communication and Sampling</vt:lpstr>
    </vt:vector>
  </TitlesOfParts>
  <Company>Airel Consulting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Modeling and Databases</dc:title>
  <dc:creator>Julien Ribon</dc:creator>
  <cp:lastModifiedBy>Microsoft Office User</cp:lastModifiedBy>
  <cp:revision>1211</cp:revision>
  <cp:lastPrinted>2016-01-21T10:02:45Z</cp:lastPrinted>
  <dcterms:created xsi:type="dcterms:W3CDTF">2012-02-24T23:57:08Z</dcterms:created>
  <dcterms:modified xsi:type="dcterms:W3CDTF">2016-06-24T16:55:00Z</dcterms:modified>
</cp:coreProperties>
</file>

<file path=docProps/thumbnail.jpeg>
</file>